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2"/>
  </p:notesMasterIdLst>
  <p:handoutMasterIdLst>
    <p:handoutMasterId r:id="rId63"/>
  </p:handoutMasterIdLst>
  <p:sldIdLst>
    <p:sldId id="348" r:id="rId2"/>
    <p:sldId id="354" r:id="rId3"/>
    <p:sldId id="408" r:id="rId4"/>
    <p:sldId id="355" r:id="rId5"/>
    <p:sldId id="357" r:id="rId6"/>
    <p:sldId id="359" r:id="rId7"/>
    <p:sldId id="360" r:id="rId8"/>
    <p:sldId id="406" r:id="rId9"/>
    <p:sldId id="362" r:id="rId10"/>
    <p:sldId id="363" r:id="rId11"/>
    <p:sldId id="364" r:id="rId12"/>
    <p:sldId id="365" r:id="rId13"/>
    <p:sldId id="410" r:id="rId14"/>
    <p:sldId id="366" r:id="rId15"/>
    <p:sldId id="411" r:id="rId16"/>
    <p:sldId id="412" r:id="rId17"/>
    <p:sldId id="413" r:id="rId18"/>
    <p:sldId id="414" r:id="rId19"/>
    <p:sldId id="415" r:id="rId20"/>
    <p:sldId id="417" r:id="rId21"/>
    <p:sldId id="416" r:id="rId22"/>
    <p:sldId id="418" r:id="rId23"/>
    <p:sldId id="419" r:id="rId24"/>
    <p:sldId id="420" r:id="rId25"/>
    <p:sldId id="421" r:id="rId26"/>
    <p:sldId id="422" r:id="rId27"/>
    <p:sldId id="423" r:id="rId28"/>
    <p:sldId id="424" r:id="rId29"/>
    <p:sldId id="425" r:id="rId30"/>
    <p:sldId id="426" r:id="rId31"/>
    <p:sldId id="427" r:id="rId32"/>
    <p:sldId id="428" r:id="rId33"/>
    <p:sldId id="429" r:id="rId34"/>
    <p:sldId id="430" r:id="rId35"/>
    <p:sldId id="431" r:id="rId36"/>
    <p:sldId id="432" r:id="rId37"/>
    <p:sldId id="433" r:id="rId38"/>
    <p:sldId id="434" r:id="rId39"/>
    <p:sldId id="435" r:id="rId40"/>
    <p:sldId id="436" r:id="rId41"/>
    <p:sldId id="437" r:id="rId42"/>
    <p:sldId id="438" r:id="rId43"/>
    <p:sldId id="439" r:id="rId44"/>
    <p:sldId id="440" r:id="rId45"/>
    <p:sldId id="441" r:id="rId46"/>
    <p:sldId id="442" r:id="rId47"/>
    <p:sldId id="443" r:id="rId48"/>
    <p:sldId id="444" r:id="rId49"/>
    <p:sldId id="445" r:id="rId50"/>
    <p:sldId id="446" r:id="rId51"/>
    <p:sldId id="447" r:id="rId52"/>
    <p:sldId id="448" r:id="rId53"/>
    <p:sldId id="449" r:id="rId54"/>
    <p:sldId id="450" r:id="rId55"/>
    <p:sldId id="407" r:id="rId56"/>
    <p:sldId id="451" r:id="rId57"/>
    <p:sldId id="452" r:id="rId58"/>
    <p:sldId id="453" r:id="rId59"/>
    <p:sldId id="454" r:id="rId60"/>
    <p:sldId id="455" r:id="rId6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xmlns:mv="urn:schemas-microsoft-com:mac:vml" xmlns:mc="http://schemas.openxmlformats.org/markup-compatibility/2006">
        <p15:guide id="1" orient="horz" pos="2160">
          <p15:clr>
            <a:srgbClr val="A4A3A4"/>
          </p15:clr>
        </p15:guide>
        <p15:guide id="2" pos="2880">
          <p15:clr>
            <a:srgbClr val="A4A3A4"/>
          </p15:clr>
        </p15:guide>
      </p15:sldGuideLst>
    </p:ext>
    <p:ext uri="{2D200454-40CA-4A62-9FC3-DE9A4176ACB9}">
      <p15:notesGuideLst xmlns:p15="http://schemas.microsoft.com/office/powerpoint/2012/main" xmlns="" xmlns:mv="urn:schemas-microsoft-com:mac:vml" xmlns:mc="http://schemas.openxmlformats.org/markup-compatibility/2006">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A3"/>
    <a:srgbClr val="D4EAE4"/>
    <a:srgbClr val="0015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xmlns:mv="urn:schemas-microsoft-com:mac:vml" xmlns:mc="http://schemas.openxmlformats.org/markup-compatibility/2006"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92" autoAdjust="0"/>
    <p:restoredTop sz="95122" autoAdjust="0"/>
  </p:normalViewPr>
  <p:slideViewPr>
    <p:cSldViewPr>
      <p:cViewPr>
        <p:scale>
          <a:sx n="118" d="100"/>
          <a:sy n="118" d="100"/>
        </p:scale>
        <p:origin x="-1434" y="24"/>
      </p:cViewPr>
      <p:guideLst>
        <p:guide orient="horz" pos="2160"/>
        <p:guide pos="2880"/>
      </p:guideLst>
    </p:cSldViewPr>
  </p:slideViewPr>
  <p:outlineViewPr>
    <p:cViewPr>
      <p:scale>
        <a:sx n="33" d="100"/>
        <a:sy n="33" d="100"/>
      </p:scale>
      <p:origin x="0" y="47250"/>
    </p:cViewPr>
  </p:outlineViewPr>
  <p:notesTextViewPr>
    <p:cViewPr>
      <p:scale>
        <a:sx n="1" d="1"/>
        <a:sy n="1" d="1"/>
      </p:scale>
      <p:origin x="0" y="0"/>
    </p:cViewPr>
  </p:notesTextViewPr>
  <p:sorterViewPr>
    <p:cViewPr>
      <p:scale>
        <a:sx n="66" d="100"/>
        <a:sy n="66" d="100"/>
      </p:scale>
      <p:origin x="0" y="0"/>
    </p:cViewPr>
  </p:sorterViewPr>
  <p:notesViewPr>
    <p:cSldViewPr>
      <p:cViewPr varScale="1">
        <p:scale>
          <a:sx n="54" d="100"/>
          <a:sy n="54" d="100"/>
        </p:scale>
        <p:origin x="1794"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pPr/>
              <a:t>10/9/2018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pPr/>
              <a:t>‹#›</a:t>
            </a:fld>
            <a:endParaRPr lang="en-US" dirty="0"/>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pPr/>
              <a:t>10/9/2018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pPr/>
              <a:t>‹#›</a:t>
            </a:fld>
            <a:endParaRPr lang="en-US" dirty="0"/>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1FC88440-19F5-4241-81F1-6914F62875E5}" type="slidenum">
              <a:rPr lang="en-US" sz="1200" b="0"/>
              <a:pPr/>
              <a:t>4</a:t>
            </a:fld>
            <a:endParaRPr lang="en-US" sz="1200" b="0"/>
          </a:p>
        </p:txBody>
      </p:sp>
      <p:sp>
        <p:nvSpPr>
          <p:cNvPr id="8194" name="Rectangle 2"/>
          <p:cNvSpPr>
            <a:spLocks noGrp="1" noRot="1" noChangeAspect="1" noChangeArrowheads="1" noTextEdit="1"/>
          </p:cNvSpPr>
          <p:nvPr>
            <p:ph type="sldImg"/>
          </p:nvPr>
        </p:nvSpPr>
        <p:spPr>
          <a:ln/>
        </p:spPr>
      </p:sp>
      <p:sp>
        <p:nvSpPr>
          <p:cNvPr id="81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25BDD9D4-A91E-5742-B299-F1ADCD0BC6EF}" type="slidenum">
              <a:rPr lang="en-US" sz="1200" b="0"/>
              <a:pPr/>
              <a:t>5</a:t>
            </a:fld>
            <a:endParaRPr lang="en-US" sz="1200" b="0"/>
          </a:p>
        </p:txBody>
      </p:sp>
      <p:sp>
        <p:nvSpPr>
          <p:cNvPr id="12290" name="Rectangle 2"/>
          <p:cNvSpPr>
            <a:spLocks noGrp="1" noRot="1" noChangeAspect="1" noChangeArrowheads="1" noTextEdit="1"/>
          </p:cNvSpPr>
          <p:nvPr>
            <p:ph type="sldImg"/>
          </p:nvPr>
        </p:nvSpPr>
        <p:spPr>
          <a:ln/>
        </p:spPr>
      </p:sp>
      <p:sp>
        <p:nvSpPr>
          <p:cNvPr id="122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B30035E8-9C93-344A-B4B0-4105A6949414}" type="slidenum">
              <a:rPr lang="en-US" sz="1200" b="0"/>
              <a:pPr/>
              <a:t>8</a:t>
            </a:fld>
            <a:endParaRPr lang="en-US" sz="1200" b="0"/>
          </a:p>
        </p:txBody>
      </p:sp>
      <p:sp>
        <p:nvSpPr>
          <p:cNvPr id="5122" name="Rectangle 2050"/>
          <p:cNvSpPr>
            <a:spLocks noGrp="1" noRot="1" noChangeAspect="1" noChangeArrowheads="1" noTextEdit="1"/>
          </p:cNvSpPr>
          <p:nvPr>
            <p:ph type="sldImg"/>
          </p:nvPr>
        </p:nvSpPr>
        <p:spPr>
          <a:ln/>
        </p:spPr>
      </p:sp>
      <p:sp>
        <p:nvSpPr>
          <p:cNvPr id="5123"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extLst>
      <p:ext uri="{BB962C8B-B14F-4D97-AF65-F5344CB8AC3E}">
        <p14:creationId xmlns:p14="http://schemas.microsoft.com/office/powerpoint/2010/main" val="26942664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5CC8994B-D46E-1D4E-9925-4017D159149D}" type="slidenum">
              <a:rPr lang="en-US" sz="1200" b="0"/>
              <a:pPr/>
              <a:t>9</a:t>
            </a:fld>
            <a:endParaRPr lang="en-US" sz="1200" b="0"/>
          </a:p>
        </p:txBody>
      </p:sp>
      <p:sp>
        <p:nvSpPr>
          <p:cNvPr id="20482" name="Rectangle 2"/>
          <p:cNvSpPr>
            <a:spLocks noGrp="1" noRot="1" noChangeAspect="1" noChangeArrowheads="1"/>
          </p:cNvSpPr>
          <p:nvPr>
            <p:ph type="sldImg"/>
          </p:nvPr>
        </p:nvSpPr>
        <p:spPr>
          <a:solidFill>
            <a:srgbClr val="FFFFFF"/>
          </a:solidFill>
          <a:ln/>
        </p:spPr>
      </p:sp>
      <p:sp>
        <p:nvSpPr>
          <p:cNvPr id="20483"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EC4E40F5-368D-184E-B91F-BBBE2F29B5E3}" type="slidenum">
              <a:rPr lang="en-US" sz="1200" b="0"/>
              <a:pPr/>
              <a:t>11</a:t>
            </a:fld>
            <a:endParaRPr lang="en-US" sz="1200" b="0"/>
          </a:p>
        </p:txBody>
      </p:sp>
      <p:sp>
        <p:nvSpPr>
          <p:cNvPr id="22530" name="Rectangle 2"/>
          <p:cNvSpPr>
            <a:spLocks noGrp="1" noRot="1" noChangeAspect="1" noChangeArrowheads="1"/>
          </p:cNvSpPr>
          <p:nvPr>
            <p:ph type="sldImg"/>
          </p:nvPr>
        </p:nvSpPr>
        <p:spPr>
          <a:solidFill>
            <a:srgbClr val="FFFFFF"/>
          </a:solidFill>
          <a:ln/>
        </p:spPr>
      </p:sp>
      <p:sp>
        <p:nvSpPr>
          <p:cNvPr id="22531" name="Rectangle 3"/>
          <p:cNvSpPr>
            <a:spLocks noGrp="1" noChangeArrowheads="1"/>
          </p:cNvSpPr>
          <p:nvPr>
            <p:ph type="body" idx="1"/>
          </p:nvPr>
        </p:nvSpPr>
        <p:spPr>
          <a:solidFill>
            <a:srgbClr val="FFFFFF"/>
          </a:solidFill>
          <a:ln>
            <a:solidFill>
              <a:srgbClr val="000000"/>
            </a:solidFill>
          </a:ln>
        </p:spPr>
        <p:txBody>
          <a:bodyPr/>
          <a:lstStyle/>
          <a:p>
            <a:endParaRPr lang="en-GB" b="1" dirty="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8E2C5E7A-5853-D440-BC1A-D048BD3A7C9E}" type="slidenum">
              <a:rPr lang="en-US" sz="1200" b="0"/>
              <a:pPr/>
              <a:t>12</a:t>
            </a:fld>
            <a:endParaRPr lang="en-US" sz="1200" b="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8E2C5E7A-5853-D440-BC1A-D048BD3A7C9E}" type="slidenum">
              <a:rPr lang="en-US" sz="1200" b="0"/>
              <a:pPr/>
              <a:t>13</a:t>
            </a:fld>
            <a:endParaRPr lang="en-US" sz="1200" b="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3974A6F0-46D6-CE4F-8ABD-45D8E4425481}" type="slidenum">
              <a:rPr lang="en-US" sz="1200" b="0"/>
              <a:pPr/>
              <a:t>14</a:t>
            </a:fld>
            <a:endParaRPr lang="en-US" sz="1200" b="0"/>
          </a:p>
        </p:txBody>
      </p:sp>
      <p:sp>
        <p:nvSpPr>
          <p:cNvPr id="26626" name="Rectangle 2"/>
          <p:cNvSpPr>
            <a:spLocks noGrp="1" noRot="1" noChangeAspect="1" noChangeArrowheads="1"/>
          </p:cNvSpPr>
          <p:nvPr>
            <p:ph type="sldImg"/>
          </p:nvPr>
        </p:nvSpPr>
        <p:spPr>
          <a:solidFill>
            <a:srgbClr val="FFFFFF"/>
          </a:solidFill>
          <a:ln/>
        </p:spPr>
      </p:sp>
      <p:sp>
        <p:nvSpPr>
          <p:cNvPr id="26627" name="Rectangle 3"/>
          <p:cNvSpPr>
            <a:spLocks noGrp="1" noChangeArrowheads="1"/>
          </p:cNvSpPr>
          <p:nvPr>
            <p:ph type="body" idx="1"/>
          </p:nvPr>
        </p:nvSpPr>
        <p:spPr>
          <a:solidFill>
            <a:srgbClr val="FFFFFF"/>
          </a:solidFill>
          <a:ln>
            <a:solidFill>
              <a:srgbClr val="000000"/>
            </a:solidFill>
          </a:ln>
        </p:spPr>
        <p:txBody>
          <a:bodyPr/>
          <a:lstStyle/>
          <a:p>
            <a:endParaRPr lang="en-GB" b="1" dirty="0">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3974A6F0-46D6-CE4F-8ABD-45D8E4425481}" type="slidenum">
              <a:rPr lang="en-US" sz="1200" b="0"/>
              <a:pPr/>
              <a:t>15</a:t>
            </a:fld>
            <a:endParaRPr lang="en-US" sz="1200" b="0"/>
          </a:p>
        </p:txBody>
      </p:sp>
      <p:sp>
        <p:nvSpPr>
          <p:cNvPr id="26626" name="Rectangle 2"/>
          <p:cNvSpPr>
            <a:spLocks noGrp="1" noRot="1" noChangeAspect="1" noChangeArrowheads="1"/>
          </p:cNvSpPr>
          <p:nvPr>
            <p:ph type="sldImg"/>
          </p:nvPr>
        </p:nvSpPr>
        <p:spPr>
          <a:solidFill>
            <a:srgbClr val="FFFFFF"/>
          </a:solidFill>
          <a:ln/>
        </p:spPr>
      </p:sp>
      <p:sp>
        <p:nvSpPr>
          <p:cNvPr id="26627" name="Rectangle 3"/>
          <p:cNvSpPr>
            <a:spLocks noGrp="1" noChangeArrowheads="1"/>
          </p:cNvSpPr>
          <p:nvPr>
            <p:ph type="body" idx="1"/>
          </p:nvPr>
        </p:nvSpPr>
        <p:spPr>
          <a:solidFill>
            <a:srgbClr val="FFFFFF"/>
          </a:solidFill>
          <a:ln>
            <a:solidFill>
              <a:srgbClr val="000000"/>
            </a:solidFill>
          </a:ln>
        </p:spPr>
        <p:txBody>
          <a:bodyPr/>
          <a:lstStyle/>
          <a:p>
            <a:endParaRPr lang="en-GB" b="1" dirty="0">
              <a:ea typeface="ＭＳ Ｐゴシック" charset="0"/>
              <a:cs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3974A6F0-46D6-CE4F-8ABD-45D8E4425481}" type="slidenum">
              <a:rPr lang="en-US" sz="1200" b="0"/>
              <a:pPr/>
              <a:t>16</a:t>
            </a:fld>
            <a:endParaRPr lang="en-US" sz="1200" b="0"/>
          </a:p>
        </p:txBody>
      </p:sp>
      <p:sp>
        <p:nvSpPr>
          <p:cNvPr id="26626" name="Rectangle 2"/>
          <p:cNvSpPr>
            <a:spLocks noGrp="1" noRot="1" noChangeAspect="1" noChangeArrowheads="1"/>
          </p:cNvSpPr>
          <p:nvPr>
            <p:ph type="sldImg"/>
          </p:nvPr>
        </p:nvSpPr>
        <p:spPr>
          <a:solidFill>
            <a:srgbClr val="FFFFFF"/>
          </a:solidFill>
          <a:ln/>
        </p:spPr>
      </p:sp>
      <p:sp>
        <p:nvSpPr>
          <p:cNvPr id="26627" name="Rectangle 3"/>
          <p:cNvSpPr>
            <a:spLocks noGrp="1" noChangeArrowheads="1"/>
          </p:cNvSpPr>
          <p:nvPr>
            <p:ph type="body" idx="1"/>
          </p:nvPr>
        </p:nvSpPr>
        <p:spPr>
          <a:solidFill>
            <a:srgbClr val="FFFFFF"/>
          </a:solidFill>
          <a:ln>
            <a:solidFill>
              <a:srgbClr val="000000"/>
            </a:solidFill>
          </a:ln>
        </p:spPr>
        <p:txBody>
          <a:bodyPr/>
          <a:lstStyle/>
          <a:p>
            <a:endParaRPr lang="en-GB" b="1" dirty="0">
              <a:ea typeface="ＭＳ Ｐゴシック" charset="0"/>
              <a:cs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3974A6F0-46D6-CE4F-8ABD-45D8E4425481}" type="slidenum">
              <a:rPr lang="en-US" sz="1200" b="0"/>
              <a:pPr/>
              <a:t>17</a:t>
            </a:fld>
            <a:endParaRPr lang="en-US" sz="1200" b="0"/>
          </a:p>
        </p:txBody>
      </p:sp>
      <p:sp>
        <p:nvSpPr>
          <p:cNvPr id="26626" name="Rectangle 2"/>
          <p:cNvSpPr>
            <a:spLocks noGrp="1" noRot="1" noChangeAspect="1" noChangeArrowheads="1"/>
          </p:cNvSpPr>
          <p:nvPr>
            <p:ph type="sldImg"/>
          </p:nvPr>
        </p:nvSpPr>
        <p:spPr>
          <a:solidFill>
            <a:srgbClr val="FFFFFF"/>
          </a:solidFill>
          <a:ln/>
        </p:spPr>
      </p:sp>
      <p:sp>
        <p:nvSpPr>
          <p:cNvPr id="26627" name="Rectangle 3"/>
          <p:cNvSpPr>
            <a:spLocks noGrp="1" noChangeArrowheads="1"/>
          </p:cNvSpPr>
          <p:nvPr>
            <p:ph type="body" idx="1"/>
          </p:nvPr>
        </p:nvSpPr>
        <p:spPr>
          <a:solidFill>
            <a:srgbClr val="FFFFFF"/>
          </a:solidFill>
          <a:ln>
            <a:solidFill>
              <a:srgbClr val="000000"/>
            </a:solidFill>
          </a:ln>
        </p:spPr>
        <p:txBody>
          <a:bodyPr/>
          <a:lstStyle/>
          <a:p>
            <a:endParaRPr lang="en-GB" b="1" dirty="0">
              <a:ea typeface="ＭＳ Ｐゴシック" charset="0"/>
              <a:cs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3974A6F0-46D6-CE4F-8ABD-45D8E4425481}" type="slidenum">
              <a:rPr lang="en-US" sz="1200" b="0"/>
              <a:pPr/>
              <a:t>18</a:t>
            </a:fld>
            <a:endParaRPr lang="en-US" sz="1200" b="0"/>
          </a:p>
        </p:txBody>
      </p:sp>
      <p:sp>
        <p:nvSpPr>
          <p:cNvPr id="26626" name="Rectangle 2"/>
          <p:cNvSpPr>
            <a:spLocks noGrp="1" noRot="1" noChangeAspect="1" noChangeArrowheads="1"/>
          </p:cNvSpPr>
          <p:nvPr>
            <p:ph type="sldImg"/>
          </p:nvPr>
        </p:nvSpPr>
        <p:spPr>
          <a:solidFill>
            <a:srgbClr val="FFFFFF"/>
          </a:solidFill>
          <a:ln/>
        </p:spPr>
      </p:sp>
      <p:sp>
        <p:nvSpPr>
          <p:cNvPr id="26627" name="Rectangle 3"/>
          <p:cNvSpPr>
            <a:spLocks noGrp="1" noChangeArrowheads="1"/>
          </p:cNvSpPr>
          <p:nvPr>
            <p:ph type="body" idx="1"/>
          </p:nvPr>
        </p:nvSpPr>
        <p:spPr>
          <a:solidFill>
            <a:srgbClr val="FFFFFF"/>
          </a:solidFill>
          <a:ln>
            <a:solidFill>
              <a:srgbClr val="000000"/>
            </a:solidFill>
          </a:ln>
        </p:spPr>
        <p:txBody>
          <a:bodyPr/>
          <a:lstStyle/>
          <a:p>
            <a:endParaRPr lang="en-GB" b="1" dirty="0">
              <a:ea typeface="ＭＳ Ｐゴシック" charset="0"/>
              <a:cs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3974A6F0-46D6-CE4F-8ABD-45D8E4425481}" type="slidenum">
              <a:rPr lang="en-US" sz="1200" b="0"/>
              <a:pPr/>
              <a:t>19</a:t>
            </a:fld>
            <a:endParaRPr lang="en-US" sz="1200" b="0"/>
          </a:p>
        </p:txBody>
      </p:sp>
      <p:sp>
        <p:nvSpPr>
          <p:cNvPr id="26626" name="Rectangle 2"/>
          <p:cNvSpPr>
            <a:spLocks noGrp="1" noRot="1" noChangeAspect="1" noChangeArrowheads="1"/>
          </p:cNvSpPr>
          <p:nvPr>
            <p:ph type="sldImg"/>
          </p:nvPr>
        </p:nvSpPr>
        <p:spPr>
          <a:solidFill>
            <a:srgbClr val="FFFFFF"/>
          </a:solidFill>
          <a:ln/>
        </p:spPr>
      </p:sp>
      <p:sp>
        <p:nvSpPr>
          <p:cNvPr id="26627" name="Rectangle 3"/>
          <p:cNvSpPr>
            <a:spLocks noGrp="1" noChangeArrowheads="1"/>
          </p:cNvSpPr>
          <p:nvPr>
            <p:ph type="body" idx="1"/>
          </p:nvPr>
        </p:nvSpPr>
        <p:spPr>
          <a:solidFill>
            <a:srgbClr val="FFFFFF"/>
          </a:solidFill>
          <a:ln>
            <a:solidFill>
              <a:srgbClr val="000000"/>
            </a:solidFill>
          </a:ln>
        </p:spPr>
        <p:txBody>
          <a:bodyPr/>
          <a:lstStyle/>
          <a:p>
            <a:endParaRPr lang="en-GB" b="1" dirty="0">
              <a:ea typeface="ＭＳ Ｐゴシック" charset="0"/>
              <a:cs typeface="ＭＳ Ｐゴシック"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3974A6F0-46D6-CE4F-8ABD-45D8E4425481}" type="slidenum">
              <a:rPr lang="en-US" sz="1200" b="0"/>
              <a:pPr/>
              <a:t>20</a:t>
            </a:fld>
            <a:endParaRPr lang="en-US" sz="1200" b="0"/>
          </a:p>
        </p:txBody>
      </p:sp>
      <p:sp>
        <p:nvSpPr>
          <p:cNvPr id="26626" name="Rectangle 2"/>
          <p:cNvSpPr>
            <a:spLocks noGrp="1" noRot="1" noChangeAspect="1" noChangeArrowheads="1"/>
          </p:cNvSpPr>
          <p:nvPr>
            <p:ph type="sldImg"/>
          </p:nvPr>
        </p:nvSpPr>
        <p:spPr>
          <a:solidFill>
            <a:srgbClr val="FFFFFF"/>
          </a:solidFill>
          <a:ln/>
        </p:spPr>
      </p:sp>
      <p:sp>
        <p:nvSpPr>
          <p:cNvPr id="26627" name="Rectangle 3"/>
          <p:cNvSpPr>
            <a:spLocks noGrp="1" noChangeArrowheads="1"/>
          </p:cNvSpPr>
          <p:nvPr>
            <p:ph type="body" idx="1"/>
          </p:nvPr>
        </p:nvSpPr>
        <p:spPr>
          <a:solidFill>
            <a:srgbClr val="FFFFFF"/>
          </a:solidFill>
          <a:ln>
            <a:solidFill>
              <a:srgbClr val="000000"/>
            </a:solidFill>
          </a:ln>
        </p:spPr>
        <p:txBody>
          <a:bodyPr/>
          <a:lstStyle/>
          <a:p>
            <a:endParaRPr lang="en-GB" b="1" dirty="0">
              <a:ea typeface="ＭＳ Ｐゴシック" charset="0"/>
              <a:cs typeface="ＭＳ Ｐゴシック"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3974A6F0-46D6-CE4F-8ABD-45D8E4425481}" type="slidenum">
              <a:rPr lang="en-US" sz="1200" b="0"/>
              <a:pPr/>
              <a:t>21</a:t>
            </a:fld>
            <a:endParaRPr lang="en-US" sz="1200" b="0"/>
          </a:p>
        </p:txBody>
      </p:sp>
      <p:sp>
        <p:nvSpPr>
          <p:cNvPr id="26626" name="Rectangle 2"/>
          <p:cNvSpPr>
            <a:spLocks noGrp="1" noRot="1" noChangeAspect="1" noChangeArrowheads="1"/>
          </p:cNvSpPr>
          <p:nvPr>
            <p:ph type="sldImg"/>
          </p:nvPr>
        </p:nvSpPr>
        <p:spPr>
          <a:solidFill>
            <a:srgbClr val="FFFFFF"/>
          </a:solidFill>
          <a:ln/>
        </p:spPr>
      </p:sp>
      <p:sp>
        <p:nvSpPr>
          <p:cNvPr id="26627" name="Rectangle 3"/>
          <p:cNvSpPr>
            <a:spLocks noGrp="1" noChangeArrowheads="1"/>
          </p:cNvSpPr>
          <p:nvPr>
            <p:ph type="body" idx="1"/>
          </p:nvPr>
        </p:nvSpPr>
        <p:spPr>
          <a:solidFill>
            <a:srgbClr val="FFFFFF"/>
          </a:solidFill>
          <a:ln>
            <a:solidFill>
              <a:srgbClr val="000000"/>
            </a:solidFill>
          </a:ln>
        </p:spPr>
        <p:txBody>
          <a:bodyPr/>
          <a:lstStyle/>
          <a:p>
            <a:endParaRPr lang="en-GB" b="1" dirty="0">
              <a:ea typeface="ＭＳ Ｐゴシック" charset="0"/>
              <a:cs typeface="ＭＳ Ｐゴシック"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3974A6F0-46D6-CE4F-8ABD-45D8E4425481}" type="slidenum">
              <a:rPr lang="en-US" sz="1200" b="0"/>
              <a:pPr/>
              <a:t>22</a:t>
            </a:fld>
            <a:endParaRPr lang="en-US" sz="1200" b="0"/>
          </a:p>
        </p:txBody>
      </p:sp>
      <p:sp>
        <p:nvSpPr>
          <p:cNvPr id="26626" name="Rectangle 2"/>
          <p:cNvSpPr>
            <a:spLocks noGrp="1" noRot="1" noChangeAspect="1" noChangeArrowheads="1"/>
          </p:cNvSpPr>
          <p:nvPr>
            <p:ph type="sldImg"/>
          </p:nvPr>
        </p:nvSpPr>
        <p:spPr>
          <a:solidFill>
            <a:srgbClr val="FFFFFF"/>
          </a:solidFill>
          <a:ln/>
        </p:spPr>
      </p:sp>
      <p:sp>
        <p:nvSpPr>
          <p:cNvPr id="26627" name="Rectangle 3"/>
          <p:cNvSpPr>
            <a:spLocks noGrp="1" noChangeArrowheads="1"/>
          </p:cNvSpPr>
          <p:nvPr>
            <p:ph type="body" idx="1"/>
          </p:nvPr>
        </p:nvSpPr>
        <p:spPr>
          <a:solidFill>
            <a:srgbClr val="FFFFFF"/>
          </a:solidFill>
          <a:ln>
            <a:solidFill>
              <a:srgbClr val="000000"/>
            </a:solidFill>
          </a:ln>
        </p:spPr>
        <p:txBody>
          <a:bodyPr/>
          <a:lstStyle/>
          <a:p>
            <a:endParaRPr lang="en-GB" b="1" dirty="0">
              <a:ea typeface="ＭＳ Ｐゴシック" charset="0"/>
              <a:cs typeface="ＭＳ Ｐゴシック"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3974A6F0-46D6-CE4F-8ABD-45D8E4425481}" type="slidenum">
              <a:rPr lang="en-US" sz="1200" b="0"/>
              <a:pPr/>
              <a:t>23</a:t>
            </a:fld>
            <a:endParaRPr lang="en-US" sz="1200" b="0"/>
          </a:p>
        </p:txBody>
      </p:sp>
      <p:sp>
        <p:nvSpPr>
          <p:cNvPr id="26626" name="Rectangle 2"/>
          <p:cNvSpPr>
            <a:spLocks noGrp="1" noRot="1" noChangeAspect="1" noChangeArrowheads="1"/>
          </p:cNvSpPr>
          <p:nvPr>
            <p:ph type="sldImg"/>
          </p:nvPr>
        </p:nvSpPr>
        <p:spPr>
          <a:solidFill>
            <a:srgbClr val="FFFFFF"/>
          </a:solidFill>
          <a:ln/>
        </p:spPr>
      </p:sp>
      <p:sp>
        <p:nvSpPr>
          <p:cNvPr id="26627" name="Rectangle 3"/>
          <p:cNvSpPr>
            <a:spLocks noGrp="1" noChangeArrowheads="1"/>
          </p:cNvSpPr>
          <p:nvPr>
            <p:ph type="body" idx="1"/>
          </p:nvPr>
        </p:nvSpPr>
        <p:spPr>
          <a:solidFill>
            <a:srgbClr val="FFFFFF"/>
          </a:solidFill>
          <a:ln>
            <a:solidFill>
              <a:srgbClr val="000000"/>
            </a:solidFill>
          </a:ln>
        </p:spPr>
        <p:txBody>
          <a:bodyPr/>
          <a:lstStyle/>
          <a:p>
            <a:endParaRPr lang="en-GB" b="1" dirty="0">
              <a:ea typeface="ＭＳ Ｐゴシック" charset="0"/>
              <a:cs typeface="ＭＳ Ｐゴシック"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3974A6F0-46D6-CE4F-8ABD-45D8E4425481}" type="slidenum">
              <a:rPr lang="en-US" sz="1200" b="0"/>
              <a:pPr/>
              <a:t>24</a:t>
            </a:fld>
            <a:endParaRPr lang="en-US" sz="1200" b="0"/>
          </a:p>
        </p:txBody>
      </p:sp>
      <p:sp>
        <p:nvSpPr>
          <p:cNvPr id="26626" name="Rectangle 2"/>
          <p:cNvSpPr>
            <a:spLocks noGrp="1" noRot="1" noChangeAspect="1" noChangeArrowheads="1"/>
          </p:cNvSpPr>
          <p:nvPr>
            <p:ph type="sldImg"/>
          </p:nvPr>
        </p:nvSpPr>
        <p:spPr>
          <a:solidFill>
            <a:srgbClr val="FFFFFF"/>
          </a:solidFill>
          <a:ln/>
        </p:spPr>
      </p:sp>
      <p:sp>
        <p:nvSpPr>
          <p:cNvPr id="26627" name="Rectangle 3"/>
          <p:cNvSpPr>
            <a:spLocks noGrp="1" noChangeArrowheads="1"/>
          </p:cNvSpPr>
          <p:nvPr>
            <p:ph type="body" idx="1"/>
          </p:nvPr>
        </p:nvSpPr>
        <p:spPr>
          <a:solidFill>
            <a:srgbClr val="FFFFFF"/>
          </a:solidFill>
          <a:ln>
            <a:solidFill>
              <a:srgbClr val="000000"/>
            </a:solidFill>
          </a:ln>
        </p:spPr>
        <p:txBody>
          <a:bodyPr/>
          <a:lstStyle/>
          <a:p>
            <a:endParaRPr lang="en-GB" b="1" dirty="0">
              <a:ea typeface="ＭＳ Ｐゴシック" charset="0"/>
              <a:cs typeface="ＭＳ Ｐゴシック"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3974A6F0-46D6-CE4F-8ABD-45D8E4425481}" type="slidenum">
              <a:rPr lang="en-US" sz="1200" b="0"/>
              <a:pPr/>
              <a:t>25</a:t>
            </a:fld>
            <a:endParaRPr lang="en-US" sz="1200" b="0"/>
          </a:p>
        </p:txBody>
      </p:sp>
      <p:sp>
        <p:nvSpPr>
          <p:cNvPr id="26626" name="Rectangle 2"/>
          <p:cNvSpPr>
            <a:spLocks noGrp="1" noRot="1" noChangeAspect="1" noChangeArrowheads="1"/>
          </p:cNvSpPr>
          <p:nvPr>
            <p:ph type="sldImg"/>
          </p:nvPr>
        </p:nvSpPr>
        <p:spPr>
          <a:solidFill>
            <a:srgbClr val="FFFFFF"/>
          </a:solidFill>
          <a:ln/>
        </p:spPr>
      </p:sp>
      <p:sp>
        <p:nvSpPr>
          <p:cNvPr id="26627" name="Rectangle 3"/>
          <p:cNvSpPr>
            <a:spLocks noGrp="1" noChangeArrowheads="1"/>
          </p:cNvSpPr>
          <p:nvPr>
            <p:ph type="body" idx="1"/>
          </p:nvPr>
        </p:nvSpPr>
        <p:spPr>
          <a:solidFill>
            <a:srgbClr val="FFFFFF"/>
          </a:solidFill>
          <a:ln>
            <a:solidFill>
              <a:srgbClr val="000000"/>
            </a:solidFill>
          </a:ln>
        </p:spPr>
        <p:txBody>
          <a:bodyPr/>
          <a:lstStyle/>
          <a:p>
            <a:endParaRPr lang="en-GB" b="1" dirty="0">
              <a:ea typeface="ＭＳ Ｐゴシック" charset="0"/>
              <a:cs typeface="ＭＳ Ｐゴシック"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3974A6F0-46D6-CE4F-8ABD-45D8E4425481}" type="slidenum">
              <a:rPr lang="en-US" sz="1200" b="0"/>
              <a:pPr/>
              <a:t>26</a:t>
            </a:fld>
            <a:endParaRPr lang="en-US" sz="1200" b="0"/>
          </a:p>
        </p:txBody>
      </p:sp>
      <p:sp>
        <p:nvSpPr>
          <p:cNvPr id="26626" name="Rectangle 2"/>
          <p:cNvSpPr>
            <a:spLocks noGrp="1" noRot="1" noChangeAspect="1" noChangeArrowheads="1"/>
          </p:cNvSpPr>
          <p:nvPr>
            <p:ph type="sldImg"/>
          </p:nvPr>
        </p:nvSpPr>
        <p:spPr>
          <a:solidFill>
            <a:srgbClr val="FFFFFF"/>
          </a:solidFill>
          <a:ln/>
        </p:spPr>
      </p:sp>
      <p:sp>
        <p:nvSpPr>
          <p:cNvPr id="26627" name="Rectangle 3"/>
          <p:cNvSpPr>
            <a:spLocks noGrp="1" noChangeArrowheads="1"/>
          </p:cNvSpPr>
          <p:nvPr>
            <p:ph type="body" idx="1"/>
          </p:nvPr>
        </p:nvSpPr>
        <p:spPr>
          <a:solidFill>
            <a:srgbClr val="FFFFFF"/>
          </a:solidFill>
          <a:ln>
            <a:solidFill>
              <a:srgbClr val="000000"/>
            </a:solidFill>
          </a:ln>
        </p:spPr>
        <p:txBody>
          <a:bodyPr/>
          <a:lstStyle/>
          <a:p>
            <a:endParaRPr lang="en-GB" b="1" dirty="0">
              <a:ea typeface="ＭＳ Ｐゴシック" charset="0"/>
              <a:cs typeface="ＭＳ Ｐゴシック"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8E2C5E7A-5853-D440-BC1A-D048BD3A7C9E}" type="slidenum">
              <a:rPr lang="en-US" sz="1200" b="0"/>
              <a:pPr/>
              <a:t>27</a:t>
            </a:fld>
            <a:endParaRPr lang="en-US" sz="1200" b="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8E2C5E7A-5853-D440-BC1A-D048BD3A7C9E}" type="slidenum">
              <a:rPr lang="en-US" sz="1200" b="0"/>
              <a:pPr/>
              <a:t>28</a:t>
            </a:fld>
            <a:endParaRPr lang="en-US" sz="1200" b="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8E2C5E7A-5853-D440-BC1A-D048BD3A7C9E}" type="slidenum">
              <a:rPr lang="en-US" sz="1200" b="0"/>
              <a:pPr/>
              <a:t>29</a:t>
            </a:fld>
            <a:endParaRPr lang="en-US" sz="1200" b="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8E2C5E7A-5853-D440-BC1A-D048BD3A7C9E}" type="slidenum">
              <a:rPr lang="en-US" sz="1200" b="0"/>
              <a:pPr/>
              <a:t>30</a:t>
            </a:fld>
            <a:endParaRPr lang="en-US" sz="1200" b="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8E2C5E7A-5853-D440-BC1A-D048BD3A7C9E}" type="slidenum">
              <a:rPr lang="en-US" sz="1200" b="0"/>
              <a:pPr/>
              <a:t>31</a:t>
            </a:fld>
            <a:endParaRPr lang="en-US" sz="1200" b="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8E2C5E7A-5853-D440-BC1A-D048BD3A7C9E}" type="slidenum">
              <a:rPr lang="en-US" sz="1200" b="0"/>
              <a:pPr/>
              <a:t>32</a:t>
            </a:fld>
            <a:endParaRPr lang="en-US" sz="1200" b="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8E2C5E7A-5853-D440-BC1A-D048BD3A7C9E}" type="slidenum">
              <a:rPr lang="en-US" sz="1200" b="0"/>
              <a:pPr/>
              <a:t>33</a:t>
            </a:fld>
            <a:endParaRPr lang="en-US" sz="1200" b="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8E2C5E7A-5853-D440-BC1A-D048BD3A7C9E}" type="slidenum">
              <a:rPr lang="en-US" sz="1200" b="0"/>
              <a:pPr/>
              <a:t>34</a:t>
            </a:fld>
            <a:endParaRPr lang="en-US" sz="1200" b="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8E2C5E7A-5853-D440-BC1A-D048BD3A7C9E}" type="slidenum">
              <a:rPr lang="en-US" sz="1200" b="0"/>
              <a:pPr/>
              <a:t>35</a:t>
            </a:fld>
            <a:endParaRPr lang="en-US" sz="1200" b="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8E2C5E7A-5853-D440-BC1A-D048BD3A7C9E}" type="slidenum">
              <a:rPr lang="en-US" sz="1200" b="0"/>
              <a:pPr/>
              <a:t>36</a:t>
            </a:fld>
            <a:endParaRPr lang="en-US" sz="1200" b="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8E2C5E7A-5853-D440-BC1A-D048BD3A7C9E}" type="slidenum">
              <a:rPr lang="en-US" sz="1200" b="0"/>
              <a:pPr/>
              <a:t>37</a:t>
            </a:fld>
            <a:endParaRPr lang="en-US" sz="1200" b="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8E2C5E7A-5853-D440-BC1A-D048BD3A7C9E}" type="slidenum">
              <a:rPr lang="en-US" sz="1200" b="0"/>
              <a:pPr/>
              <a:t>38</a:t>
            </a:fld>
            <a:endParaRPr lang="en-US" sz="1200" b="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8E2C5E7A-5853-D440-BC1A-D048BD3A7C9E}" type="slidenum">
              <a:rPr lang="en-US" sz="1200" b="0"/>
              <a:pPr/>
              <a:t>39</a:t>
            </a:fld>
            <a:endParaRPr lang="en-US" sz="1200" b="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8E2C5E7A-5853-D440-BC1A-D048BD3A7C9E}" type="slidenum">
              <a:rPr lang="en-US" sz="1200" b="0"/>
              <a:pPr/>
              <a:t>40</a:t>
            </a:fld>
            <a:endParaRPr lang="en-US" sz="1200" b="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8E2C5E7A-5853-D440-BC1A-D048BD3A7C9E}" type="slidenum">
              <a:rPr lang="en-US" sz="1200" b="0"/>
              <a:pPr/>
              <a:t>41</a:t>
            </a:fld>
            <a:endParaRPr lang="en-US" sz="1200" b="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8E2C5E7A-5853-D440-BC1A-D048BD3A7C9E}" type="slidenum">
              <a:rPr lang="en-US" sz="1200" b="0"/>
              <a:pPr/>
              <a:t>42</a:t>
            </a:fld>
            <a:endParaRPr lang="en-US" sz="1200" b="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8E2C5E7A-5853-D440-BC1A-D048BD3A7C9E}" type="slidenum">
              <a:rPr lang="en-US" sz="1200" b="0"/>
              <a:pPr/>
              <a:t>43</a:t>
            </a:fld>
            <a:endParaRPr lang="en-US" sz="1200" b="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8E2C5E7A-5853-D440-BC1A-D048BD3A7C9E}" type="slidenum">
              <a:rPr lang="en-US" sz="1200" b="0"/>
              <a:pPr/>
              <a:t>44</a:t>
            </a:fld>
            <a:endParaRPr lang="en-US" sz="1200" b="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8E2C5E7A-5853-D440-BC1A-D048BD3A7C9E}" type="slidenum">
              <a:rPr lang="en-US" sz="1200" b="0"/>
              <a:pPr/>
              <a:t>45</a:t>
            </a:fld>
            <a:endParaRPr lang="en-US" sz="1200" b="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8E2C5E7A-5853-D440-BC1A-D048BD3A7C9E}" type="slidenum">
              <a:rPr lang="en-US" sz="1200" b="0"/>
              <a:pPr/>
              <a:t>46</a:t>
            </a:fld>
            <a:endParaRPr lang="en-US" sz="1200" b="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8E2C5E7A-5853-D440-BC1A-D048BD3A7C9E}" type="slidenum">
              <a:rPr lang="en-US" sz="1200" b="0"/>
              <a:pPr/>
              <a:t>47</a:t>
            </a:fld>
            <a:endParaRPr lang="en-US" sz="1200" b="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8E2C5E7A-5853-D440-BC1A-D048BD3A7C9E}" type="slidenum">
              <a:rPr lang="en-US" sz="1200" b="0"/>
              <a:pPr/>
              <a:t>48</a:t>
            </a:fld>
            <a:endParaRPr lang="en-US" sz="1200" b="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8E2C5E7A-5853-D440-BC1A-D048BD3A7C9E}" type="slidenum">
              <a:rPr lang="en-US" sz="1200" b="0"/>
              <a:pPr/>
              <a:t>49</a:t>
            </a:fld>
            <a:endParaRPr lang="en-US" sz="1200" b="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8E2C5E7A-5853-D440-BC1A-D048BD3A7C9E}" type="slidenum">
              <a:rPr lang="en-US" sz="1200" b="0"/>
              <a:pPr/>
              <a:t>50</a:t>
            </a:fld>
            <a:endParaRPr lang="en-US" sz="1200" b="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8E2C5E7A-5853-D440-BC1A-D048BD3A7C9E}" type="slidenum">
              <a:rPr lang="en-US" sz="1200" b="0"/>
              <a:pPr/>
              <a:t>51</a:t>
            </a:fld>
            <a:endParaRPr lang="en-US" sz="1200" b="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8E2C5E7A-5853-D440-BC1A-D048BD3A7C9E}" type="slidenum">
              <a:rPr lang="en-US" sz="1200" b="0"/>
              <a:pPr/>
              <a:t>52</a:t>
            </a:fld>
            <a:endParaRPr lang="en-US" sz="1200" b="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8E2C5E7A-5853-D440-BC1A-D048BD3A7C9E}" type="slidenum">
              <a:rPr lang="en-US" sz="1200" b="0"/>
              <a:pPr/>
              <a:t>53</a:t>
            </a:fld>
            <a:endParaRPr lang="en-US" sz="1200" b="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8E2C5E7A-5853-D440-BC1A-D048BD3A7C9E}" type="slidenum">
              <a:rPr lang="en-US" sz="1200" b="0"/>
              <a:pPr/>
              <a:t>54</a:t>
            </a:fld>
            <a:endParaRPr lang="en-US" sz="1200" b="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B30035E8-9C93-344A-B4B0-4105A6949414}" type="slidenum">
              <a:rPr lang="en-US" sz="1200" b="0"/>
              <a:pPr/>
              <a:t>55</a:t>
            </a:fld>
            <a:endParaRPr lang="en-US" sz="1200" b="0"/>
          </a:p>
        </p:txBody>
      </p:sp>
      <p:sp>
        <p:nvSpPr>
          <p:cNvPr id="5122" name="Rectangle 2050"/>
          <p:cNvSpPr>
            <a:spLocks noGrp="1" noRot="1" noChangeAspect="1" noChangeArrowheads="1" noTextEdit="1"/>
          </p:cNvSpPr>
          <p:nvPr>
            <p:ph type="sldImg"/>
          </p:nvPr>
        </p:nvSpPr>
        <p:spPr>
          <a:ln/>
        </p:spPr>
      </p:sp>
      <p:sp>
        <p:nvSpPr>
          <p:cNvPr id="5123"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extLst>
      <p:ext uri="{BB962C8B-B14F-4D97-AF65-F5344CB8AC3E}">
        <p14:creationId xmlns:p14="http://schemas.microsoft.com/office/powerpoint/2010/main" val="259571597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8E2C5E7A-5853-D440-BC1A-D048BD3A7C9E}" type="slidenum">
              <a:rPr lang="en-US" sz="1200" b="0"/>
              <a:pPr/>
              <a:t>56</a:t>
            </a:fld>
            <a:endParaRPr lang="en-US" sz="1200" b="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8E2C5E7A-5853-D440-BC1A-D048BD3A7C9E}" type="slidenum">
              <a:rPr lang="en-US" sz="1200" b="0"/>
              <a:pPr/>
              <a:t>57</a:t>
            </a:fld>
            <a:endParaRPr lang="en-US" sz="1200" b="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8E2C5E7A-5853-D440-BC1A-D048BD3A7C9E}" type="slidenum">
              <a:rPr lang="en-US" sz="1200" b="0"/>
              <a:pPr/>
              <a:t>58</a:t>
            </a:fld>
            <a:endParaRPr lang="en-US" sz="1200" b="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8E2C5E7A-5853-D440-BC1A-D048BD3A7C9E}" type="slidenum">
              <a:rPr lang="en-US" sz="1200" b="0"/>
              <a:pPr/>
              <a:t>59</a:t>
            </a:fld>
            <a:endParaRPr lang="en-US" sz="1200" b="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8E2C5E7A-5853-D440-BC1A-D048BD3A7C9E}" type="slidenum">
              <a:rPr lang="en-US" sz="1200" b="0"/>
              <a:pPr/>
              <a:t>60</a:t>
            </a:fld>
            <a:endParaRPr lang="en-US" sz="1200" b="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smtClean="0"/>
              <a:t>Click to edit Master title style</a:t>
            </a:r>
            <a:endParaRPr lang="en-US" dirty="0"/>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18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smtClean="0"/>
              <a:t>Add edition here</a:t>
            </a:r>
            <a:endParaRPr lang="en-US" dirty="0"/>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smtClean="0"/>
              <a:t>Chapter ##</a:t>
            </a:r>
            <a:endParaRPr lang="en-US" dirty="0"/>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smtClean="0"/>
              <a:t>Chapter title</a:t>
            </a:r>
            <a:endParaRPr lang="en-US" dirty="0"/>
          </a:p>
        </p:txBody>
      </p:sp>
      <p:pic>
        <p:nvPicPr>
          <p:cNvPr id="17" name="Picture 16"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1200" y="6477000"/>
            <a:ext cx="918000" cy="279915"/>
          </a:xfrm>
          <a:prstGeom prst="rect">
            <a:avLst/>
          </a:prstGeom>
        </p:spPr>
      </p:pic>
      <p:sp>
        <p:nvSpPr>
          <p:cNvPr id="13" name="TextBox 12"/>
          <p:cNvSpPr txBox="1"/>
          <p:nvPr userDrawn="1"/>
        </p:nvSpPr>
        <p:spPr>
          <a:xfrm>
            <a:off x="1981200" y="6457890"/>
            <a:ext cx="7162800" cy="246221"/>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000" b="0" dirty="0" smtClean="0">
                <a:ea typeface="Verdana" panose="020B0604030504040204" pitchFamily="34" charset="0"/>
                <a:cs typeface="Verdana" panose="020B0604030504040204" pitchFamily="34" charset="0"/>
              </a:rPr>
              <a:t>Copyright © 2018,</a:t>
            </a:r>
            <a:r>
              <a:rPr lang="en-US" altLang="en-US" sz="1000" b="0" baseline="0" dirty="0" smtClean="0">
                <a:ea typeface="Verdana" panose="020B0604030504040204" pitchFamily="34" charset="0"/>
                <a:cs typeface="Verdana" panose="020B0604030504040204" pitchFamily="34" charset="0"/>
              </a:rPr>
              <a:t> 2013, 2008 </a:t>
            </a:r>
            <a:r>
              <a:rPr lang="en-US" altLang="en-US" sz="1000" b="0" dirty="0" smtClean="0">
                <a:ea typeface="Verdana" panose="020B0604030504040204" pitchFamily="34" charset="0"/>
                <a:cs typeface="Verdana" panose="020B0604030504040204" pitchFamily="34" charset="0"/>
              </a:rPr>
              <a:t>Pearson Education, Inc.</a:t>
            </a:r>
            <a:r>
              <a:rPr lang="en-US" altLang="en-US" sz="1000" b="0" baseline="0" dirty="0" smtClean="0">
                <a:ea typeface="Verdana" panose="020B0604030504040204" pitchFamily="34" charset="0"/>
                <a:cs typeface="Verdana" panose="020B0604030504040204" pitchFamily="34" charset="0"/>
              </a:rPr>
              <a:t> </a:t>
            </a:r>
            <a:r>
              <a:rPr lang="en-US" altLang="en-US" sz="1000" b="0" dirty="0" smtClean="0">
                <a:ea typeface="Verdana" panose="020B0604030504040204" pitchFamily="34" charset="0"/>
                <a:cs typeface="Verdana" panose="020B0604030504040204" pitchFamily="34" charset="0"/>
              </a:rPr>
              <a:t>All Rights Reserved</a:t>
            </a:r>
          </a:p>
        </p:txBody>
      </p:sp>
      <p:pic>
        <p:nvPicPr>
          <p:cNvPr id="15" name="Picture 14" descr="Moini_Cover_HiRES2.jp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57200" y="1600200"/>
            <a:ext cx="3657600" cy="4572000"/>
          </a:xfrm>
          <a:prstGeom prst="rect">
            <a:avLst/>
          </a:prstGeom>
          <a:ln>
            <a:solidFill>
              <a:schemeClr val="tx1"/>
            </a:solidFill>
          </a:ln>
          <a:effectLst>
            <a:outerShdw blurRad="50800" dist="50800" dir="2700000" algn="tl" rotWithShape="0">
              <a:srgbClr val="000000">
                <a:alpha val="65000"/>
              </a:srgbClr>
            </a:outerShdw>
          </a:effectLst>
        </p:spPr>
      </p:pic>
    </p:spTree>
    <p:extLst>
      <p:ext uri="{BB962C8B-B14F-4D97-AF65-F5344CB8AC3E}">
        <p14:creationId xmlns:p14="http://schemas.microsoft.com/office/powerpoint/2010/main" val="2981062836"/>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buClr>
                <a:srgbClr val="007FA3"/>
              </a:buClr>
              <a:buSzPct val="100000"/>
              <a:defRPr/>
            </a:lvl1pPr>
            <a:lvl2pPr>
              <a:buClr>
                <a:srgbClr val="007FA3"/>
              </a:buClr>
              <a:defRPr/>
            </a:lvl2pPr>
            <a:lvl3pPr>
              <a:buClr>
                <a:srgbClr val="007FA3"/>
              </a:buClr>
              <a:defRPr/>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
        <p:nvSpPr>
          <p:cNvPr id="6" name="Footer Placeholder 4"/>
          <p:cNvSpPr>
            <a:spLocks noGrp="1"/>
          </p:cNvSpPr>
          <p:nvPr>
            <p:ph type="ftr" sz="quarter" idx="11"/>
          </p:nvPr>
        </p:nvSpPr>
        <p:spPr>
          <a:xfrm>
            <a:off x="93969" y="6172200"/>
            <a:ext cx="8595360" cy="235463"/>
          </a:xfrm>
          <a:prstGeom prst="rect">
            <a:avLst/>
          </a:prstGeom>
        </p:spPr>
        <p:txBody>
          <a:bodyPr/>
          <a:lstStyle/>
          <a:p>
            <a:endParaRPr lang="en-US" dirty="0"/>
          </a:p>
        </p:txBody>
      </p:sp>
    </p:spTree>
    <p:extLst>
      <p:ext uri="{BB962C8B-B14F-4D97-AF65-F5344CB8AC3E}">
        <p14:creationId xmlns:p14="http://schemas.microsoft.com/office/powerpoint/2010/main" val="1210909346"/>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457200" indent="-457200">
              <a:buClr>
                <a:srgbClr val="007FA3"/>
              </a:buClr>
              <a:buSzPct val="100000"/>
              <a:buFont typeface="+mj-lt"/>
              <a:buAutoNum type="arabicPeriod"/>
              <a:defRPr/>
            </a:lvl1pPr>
            <a:lvl2pPr marL="800100" indent="-342900">
              <a:buClr>
                <a:srgbClr val="007FA3"/>
              </a:buClr>
              <a:buFont typeface="+mj-lt"/>
              <a:buAutoNum type="arabicPeriod"/>
              <a:defRPr/>
            </a:lvl2pPr>
            <a:lvl3pPr>
              <a:buClr>
                <a:srgbClr val="007FA3"/>
              </a:buClr>
              <a:defRPr/>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
        <p:nvSpPr>
          <p:cNvPr id="6" name="Footer Placeholder 4"/>
          <p:cNvSpPr>
            <a:spLocks noGrp="1"/>
          </p:cNvSpPr>
          <p:nvPr>
            <p:ph type="ftr" sz="quarter" idx="11"/>
          </p:nvPr>
        </p:nvSpPr>
        <p:spPr>
          <a:xfrm>
            <a:off x="93969" y="6172200"/>
            <a:ext cx="8595360" cy="235463"/>
          </a:xfrm>
          <a:prstGeom prst="rect">
            <a:avLst/>
          </a:prstGeom>
        </p:spPr>
        <p:txBody>
          <a:bodyPr/>
          <a:lstStyle/>
          <a:p>
            <a:endParaRPr lang="en-US" dirty="0"/>
          </a:p>
        </p:txBody>
      </p:sp>
    </p:spTree>
    <p:extLst>
      <p:ext uri="{BB962C8B-B14F-4D97-AF65-F5344CB8AC3E}">
        <p14:creationId xmlns:p14="http://schemas.microsoft.com/office/powerpoint/2010/main" val="168582348"/>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3061228"/>
          </a:xfrm>
        </p:spPr>
        <p:txBody>
          <a:bodyPr/>
          <a:lstStyle>
            <a:lvl1pPr algn="ctr">
              <a:defRPr sz="3600"/>
            </a:lvl1pPr>
          </a:lstStyle>
          <a:p>
            <a:r>
              <a:rPr lang="en-US" dirty="0" smtClean="0"/>
              <a:t>Click to edit Master title style</a:t>
            </a:r>
            <a:endParaRPr lang="en-US" dirty="0"/>
          </a:p>
        </p:txBody>
      </p:sp>
      <p:sp>
        <p:nvSpPr>
          <p:cNvPr id="3" name="Content Placeholder 2"/>
          <p:cNvSpPr>
            <a:spLocks noGrp="1"/>
          </p:cNvSpPr>
          <p:nvPr>
            <p:ph idx="1"/>
          </p:nvPr>
        </p:nvSpPr>
        <p:spPr>
          <a:xfrm>
            <a:off x="457200" y="3429000"/>
            <a:ext cx="8229600" cy="2697163"/>
          </a:xfrm>
        </p:spPr>
        <p:txBody>
          <a:bodyPr/>
          <a:lstStyle>
            <a:lvl1pPr marL="0" indent="0" algn="ctr">
              <a:buClr>
                <a:srgbClr val="007FA3"/>
              </a:buClr>
              <a:buSzPct val="100000"/>
              <a:buNone/>
              <a:defRPr sz="2800"/>
            </a:lvl1pPr>
            <a:lvl2pPr>
              <a:buClr>
                <a:srgbClr val="007FA3"/>
              </a:buClr>
              <a:defRPr/>
            </a:lvl2pPr>
            <a:lvl3pPr>
              <a:buClr>
                <a:srgbClr val="007FA3"/>
              </a:buClr>
              <a:defRPr/>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smtClean="0"/>
              <a:t>Click to edit Master text styles</a:t>
            </a:r>
          </a:p>
        </p:txBody>
      </p:sp>
      <p:sp>
        <p:nvSpPr>
          <p:cNvPr id="6" name="Footer Placeholder 4"/>
          <p:cNvSpPr>
            <a:spLocks noGrp="1"/>
          </p:cNvSpPr>
          <p:nvPr>
            <p:ph type="ftr" sz="quarter" idx="11"/>
          </p:nvPr>
        </p:nvSpPr>
        <p:spPr>
          <a:xfrm>
            <a:off x="93969" y="6172200"/>
            <a:ext cx="8595360" cy="235463"/>
          </a:xfrm>
          <a:prstGeom prst="rect">
            <a:avLst/>
          </a:prstGeom>
        </p:spPr>
        <p:txBody>
          <a:bodyPr/>
          <a:lstStyle/>
          <a:p>
            <a:endParaRPr lang="en-US" dirty="0"/>
          </a:p>
        </p:txBody>
      </p:sp>
    </p:spTree>
    <p:extLst>
      <p:ext uri="{BB962C8B-B14F-4D97-AF65-F5344CB8AC3E}">
        <p14:creationId xmlns:p14="http://schemas.microsoft.com/office/powerpoint/2010/main" val="3299371140"/>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19456"/>
            <a:ext cx="8229600" cy="1066800"/>
          </a:xfrm>
        </p:spPr>
        <p:txBody>
          <a:bodyPr anchor="t"/>
          <a:lstStyle>
            <a:lvl1pPr>
              <a:defRPr sz="3400">
                <a:solidFill>
                  <a:srgbClr val="007FA3"/>
                </a:solidFill>
              </a:defRPr>
            </a:lvl1pPr>
          </a:lstStyle>
          <a:p>
            <a:r>
              <a:rPr lang="en-US" dirty="0" smtClean="0"/>
              <a:t>Click to add figure number and title</a:t>
            </a:r>
            <a:endParaRPr lang="en-US" dirty="0"/>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16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smtClean="0"/>
              <a:t>Click to add caption</a:t>
            </a:r>
            <a:endParaRPr lang="en-US" dirty="0"/>
          </a:p>
        </p:txBody>
      </p:sp>
      <p:sp>
        <p:nvSpPr>
          <p:cNvPr id="12" name="TextBox 11"/>
          <p:cNvSpPr txBox="1"/>
          <p:nvPr userDrawn="1"/>
        </p:nvSpPr>
        <p:spPr>
          <a:xfrm>
            <a:off x="1981200" y="6457890"/>
            <a:ext cx="7162800" cy="200055"/>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700" b="0" dirty="0" smtClean="0">
                <a:ea typeface="Verdana" panose="020B0604030504040204" pitchFamily="34" charset="0"/>
                <a:cs typeface="Verdana" panose="020B0604030504040204" pitchFamily="34" charset="0"/>
              </a:rPr>
              <a:t>Copyright © 2017,</a:t>
            </a:r>
            <a:r>
              <a:rPr lang="en-US" altLang="en-US" sz="700" b="0" baseline="0" dirty="0" smtClean="0">
                <a:ea typeface="Verdana" panose="020B0604030504040204" pitchFamily="34" charset="0"/>
                <a:cs typeface="Verdana" panose="020B0604030504040204" pitchFamily="34" charset="0"/>
              </a:rPr>
              <a:t> </a:t>
            </a:r>
            <a:r>
              <a:rPr lang="en-US" altLang="en-US" sz="700" b="0" dirty="0" smtClean="0">
                <a:ea typeface="Verdana" panose="020B0604030504040204" pitchFamily="34" charset="0"/>
                <a:cs typeface="Verdana" panose="020B0604030504040204" pitchFamily="34" charset="0"/>
              </a:rPr>
              <a:t>Pearson Education, Inc.</a:t>
            </a:r>
            <a:r>
              <a:rPr lang="en-US" altLang="en-US" sz="700" b="0" baseline="0" dirty="0" smtClean="0">
                <a:ea typeface="Verdana" panose="020B0604030504040204" pitchFamily="34" charset="0"/>
                <a:cs typeface="Verdana" panose="020B0604030504040204" pitchFamily="34" charset="0"/>
              </a:rPr>
              <a:t> </a:t>
            </a:r>
            <a:r>
              <a:rPr lang="en-US" altLang="en-US" sz="700" b="0" dirty="0" smtClean="0">
                <a:ea typeface="Verdana" panose="020B0604030504040204" pitchFamily="34" charset="0"/>
                <a:cs typeface="Verdana" panose="020B0604030504040204" pitchFamily="34" charset="0"/>
              </a:rPr>
              <a:t>All Rights Reserved</a:t>
            </a:r>
          </a:p>
        </p:txBody>
      </p:sp>
      <p:pic>
        <p:nvPicPr>
          <p:cNvPr id="6" name="Picture 5"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1200" y="6477000"/>
            <a:ext cx="918000" cy="279915"/>
          </a:xfrm>
          <a:prstGeom prst="rect">
            <a:avLst/>
          </a:prstGeom>
        </p:spPr>
      </p:pic>
    </p:spTree>
    <p:extLst>
      <p:ext uri="{BB962C8B-B14F-4D97-AF65-F5344CB8AC3E}">
        <p14:creationId xmlns:p14="http://schemas.microsoft.com/office/powerpoint/2010/main" val="2203796096"/>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1_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5715000"/>
            <a:ext cx="8229600" cy="685800"/>
          </a:xfrm>
        </p:spPr>
        <p:txBody>
          <a:bodyPr anchor="b" anchorCtr="0"/>
          <a:lstStyle>
            <a:lvl1pPr>
              <a:defRPr sz="1400" b="0">
                <a:solidFill>
                  <a:schemeClr val="tx2"/>
                </a:solidFill>
                <a:latin typeface="Verdana"/>
                <a:cs typeface="Verdana"/>
              </a:defRPr>
            </a:lvl1pPr>
          </a:lstStyle>
          <a:p>
            <a:r>
              <a:rPr lang="en-US" dirty="0" smtClean="0"/>
              <a:t>Click to add figure number and title</a:t>
            </a:r>
            <a:endParaRPr lang="en-US" dirty="0"/>
          </a:p>
        </p:txBody>
      </p:sp>
      <p:pic>
        <p:nvPicPr>
          <p:cNvPr id="6" name="Picture 5"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1200" y="6477000"/>
            <a:ext cx="918000" cy="279915"/>
          </a:xfrm>
          <a:prstGeom prst="rect">
            <a:avLst/>
          </a:prstGeom>
        </p:spPr>
      </p:pic>
      <p:sp>
        <p:nvSpPr>
          <p:cNvPr id="7" name="TextBox 6"/>
          <p:cNvSpPr txBox="1"/>
          <p:nvPr userDrawn="1"/>
        </p:nvSpPr>
        <p:spPr>
          <a:xfrm>
            <a:off x="1981200" y="6457890"/>
            <a:ext cx="7162800" cy="246221"/>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000" b="0" dirty="0" smtClean="0">
                <a:ea typeface="Verdana" panose="020B0604030504040204" pitchFamily="34" charset="0"/>
                <a:cs typeface="Verdana" panose="020B0604030504040204" pitchFamily="34" charset="0"/>
              </a:rPr>
              <a:t>Copyright © 2018,</a:t>
            </a:r>
            <a:r>
              <a:rPr lang="en-US" altLang="en-US" sz="1000" b="0" baseline="0" dirty="0" smtClean="0">
                <a:ea typeface="Verdana" panose="020B0604030504040204" pitchFamily="34" charset="0"/>
                <a:cs typeface="Verdana" panose="020B0604030504040204" pitchFamily="34" charset="0"/>
              </a:rPr>
              <a:t> 2013, 2008 </a:t>
            </a:r>
            <a:r>
              <a:rPr lang="en-US" altLang="en-US" sz="1000" b="0" dirty="0" smtClean="0">
                <a:ea typeface="Verdana" panose="020B0604030504040204" pitchFamily="34" charset="0"/>
                <a:cs typeface="Verdana" panose="020B0604030504040204" pitchFamily="34" charset="0"/>
              </a:rPr>
              <a:t>Pearson Education, Inc.</a:t>
            </a:r>
            <a:r>
              <a:rPr lang="en-US" altLang="en-US" sz="1000" b="0" baseline="0" dirty="0" smtClean="0">
                <a:ea typeface="Verdana" panose="020B0604030504040204" pitchFamily="34" charset="0"/>
                <a:cs typeface="Verdana" panose="020B0604030504040204" pitchFamily="34" charset="0"/>
              </a:rPr>
              <a:t> </a:t>
            </a:r>
            <a:r>
              <a:rPr lang="en-US" altLang="en-US" sz="1000" b="0" dirty="0" smtClean="0">
                <a:ea typeface="Verdana" panose="020B0604030504040204" pitchFamily="34" charset="0"/>
                <a:cs typeface="Verdana" panose="020B0604030504040204" pitchFamily="34" charset="0"/>
              </a:rPr>
              <a:t>All Rights Reserved</a:t>
            </a:r>
          </a:p>
        </p:txBody>
      </p:sp>
    </p:spTree>
    <p:extLst>
      <p:ext uri="{BB962C8B-B14F-4D97-AF65-F5344CB8AC3E}">
        <p14:creationId xmlns:p14="http://schemas.microsoft.com/office/powerpoint/2010/main" val="984528474"/>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15372"/>
            <a:ext cx="8229600" cy="1097280"/>
          </a:xfrm>
          <a:prstGeom prst="rect">
            <a:avLst/>
          </a:prstGeom>
        </p:spPr>
        <p:txBody>
          <a:bodyPr vert="horz" lIns="0" tIns="0" rIns="0" bIns="0" rtlCol="0" anchor="b">
            <a:noAutofit/>
          </a:bodyPr>
          <a:lstStyle/>
          <a:p>
            <a:r>
              <a:rPr lang="en-US" dirty="0" smtClean="0"/>
              <a:t>Click to edit </a:t>
            </a:r>
            <a:br>
              <a:rPr lang="en-US" dirty="0" smtClean="0"/>
            </a:br>
            <a:r>
              <a:rPr lang="en-US" dirty="0" smtClean="0"/>
              <a:t>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pic>
        <p:nvPicPr>
          <p:cNvPr id="9" name="Picture 8" descr="Pearson Logo"/>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301200" y="6477000"/>
            <a:ext cx="918000" cy="279915"/>
          </a:xfrm>
          <a:prstGeom prst="rect">
            <a:avLst/>
          </a:prstGeom>
        </p:spPr>
      </p:pic>
      <p:sp>
        <p:nvSpPr>
          <p:cNvPr id="8" name="TextBox 7"/>
          <p:cNvSpPr txBox="1"/>
          <p:nvPr userDrawn="1"/>
        </p:nvSpPr>
        <p:spPr>
          <a:xfrm>
            <a:off x="1981200" y="6457890"/>
            <a:ext cx="7162800" cy="246221"/>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000" b="0" dirty="0" smtClean="0">
                <a:ea typeface="Verdana" panose="020B0604030504040204" pitchFamily="34" charset="0"/>
                <a:cs typeface="Verdana" panose="020B0604030504040204" pitchFamily="34" charset="0"/>
              </a:rPr>
              <a:t>Copyright © 2018,</a:t>
            </a:r>
            <a:r>
              <a:rPr lang="en-US" altLang="en-US" sz="1000" b="0" baseline="0" dirty="0" smtClean="0">
                <a:ea typeface="Verdana" panose="020B0604030504040204" pitchFamily="34" charset="0"/>
                <a:cs typeface="Verdana" panose="020B0604030504040204" pitchFamily="34" charset="0"/>
              </a:rPr>
              <a:t> 2013, 2008 </a:t>
            </a:r>
            <a:r>
              <a:rPr lang="en-US" altLang="en-US" sz="1000" b="0" dirty="0" smtClean="0">
                <a:ea typeface="Verdana" panose="020B0604030504040204" pitchFamily="34" charset="0"/>
                <a:cs typeface="Verdana" panose="020B0604030504040204" pitchFamily="34" charset="0"/>
              </a:rPr>
              <a:t>Pearson Education, Inc.</a:t>
            </a:r>
            <a:r>
              <a:rPr lang="en-US" altLang="en-US" sz="1000" b="0" baseline="0" dirty="0" smtClean="0">
                <a:ea typeface="Verdana" panose="020B0604030504040204" pitchFamily="34" charset="0"/>
                <a:cs typeface="Verdana" panose="020B0604030504040204" pitchFamily="34" charset="0"/>
              </a:rPr>
              <a:t> </a:t>
            </a:r>
            <a:r>
              <a:rPr lang="en-US" altLang="en-US" sz="1000" b="0" dirty="0" smtClean="0">
                <a:ea typeface="Verdana" panose="020B0604030504040204" pitchFamily="34" charset="0"/>
                <a:cs typeface="Verdana" panose="020B0604030504040204" pitchFamily="34" charset="0"/>
              </a:rPr>
              <a:t>All Rights Reserved</a:t>
            </a:r>
          </a:p>
        </p:txBody>
      </p:sp>
    </p:spTree>
    <p:extLst>
      <p:ext uri="{BB962C8B-B14F-4D97-AF65-F5344CB8AC3E}">
        <p14:creationId xmlns:p14="http://schemas.microsoft.com/office/powerpoint/2010/main" val="3691570016"/>
      </p:ext>
    </p:extLst>
  </p:cSld>
  <p:clrMap bg1="lt1" tx1="dk1" bg2="lt2" tx2="dk2" accent1="accent1" accent2="accent2" accent3="accent3" accent4="accent4" accent5="accent5" accent6="accent6" hlink="hlink" folHlink="folHlink"/>
  <p:sldLayoutIdLst>
    <p:sldLayoutId id="2147483657" r:id="rId1"/>
    <p:sldLayoutId id="2147483650" r:id="rId2"/>
    <p:sldLayoutId id="2147483660" r:id="rId3"/>
    <p:sldLayoutId id="2147483659" r:id="rId4"/>
    <p:sldLayoutId id="2147483658" r:id="rId5"/>
    <p:sldLayoutId id="2147483661" r:id="rId6"/>
  </p:sldLayoutIdLst>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txStyles>
    <p:titleStyle>
      <a:lvl1pPr algn="l" defTabSz="914400" rtl="0" eaLnBrk="1" latinLnBrk="0" hangingPunct="1">
        <a:lnSpc>
          <a:spcPct val="100000"/>
        </a:lnSpc>
        <a:spcBef>
          <a:spcPct val="0"/>
        </a:spcBef>
        <a:buNone/>
        <a:defRPr sz="3400" b="1" kern="1200">
          <a:solidFill>
            <a:srgbClr val="007FA3"/>
          </a:solidFill>
          <a:latin typeface="Times New Roman" panose="02020603050405020304" pitchFamily="18" charset="0"/>
          <a:ea typeface="+mj-ea"/>
          <a:cs typeface="Times New Roman" panose="02020603050405020304" pitchFamily="18" charset="0"/>
        </a:defRPr>
      </a:lvl1pPr>
    </p:titleStyle>
    <p:bodyStyle>
      <a:lvl1pPr marL="256032" indent="-256032" algn="l" defTabSz="914400" rtl="0" eaLnBrk="1" latinLnBrk="0" hangingPunct="1">
        <a:spcBef>
          <a:spcPts val="1500"/>
        </a:spcBef>
        <a:buClr>
          <a:srgbClr val="007FA3"/>
        </a:buClr>
        <a:buFont typeface="Arial" panose="020B0604020202020204" pitchFamily="34" charset="0"/>
        <a:buChar char="•"/>
        <a:defRPr sz="2000" kern="1200">
          <a:solidFill>
            <a:schemeClr val="tx1"/>
          </a:solidFill>
          <a:latin typeface="+mn-lt"/>
          <a:ea typeface="+mn-ea"/>
          <a:cs typeface="+mn-cs"/>
        </a:defRPr>
      </a:lvl1pPr>
      <a:lvl2pPr marL="742950" indent="-285750" algn="l" defTabSz="914400" rtl="0" eaLnBrk="1" latinLnBrk="0" hangingPunct="1">
        <a:spcBef>
          <a:spcPts val="600"/>
        </a:spcBef>
        <a:buClr>
          <a:srgbClr val="007FA3"/>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ts val="600"/>
        </a:spcBef>
        <a:buClr>
          <a:srgbClr val="007FA3"/>
        </a:buClr>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i="1" dirty="0" smtClean="0">
                <a:latin typeface="Arial"/>
                <a:cs typeface="Arial"/>
              </a:rPr>
              <a:t>Focus on Pharmacology:</a:t>
            </a:r>
            <a:br>
              <a:rPr lang="en-US" sz="3200" i="1" dirty="0" smtClean="0">
                <a:latin typeface="Arial"/>
                <a:cs typeface="Arial"/>
              </a:rPr>
            </a:br>
            <a:r>
              <a:rPr lang="en-US" sz="3200" i="1" dirty="0" smtClean="0">
                <a:latin typeface="Arial"/>
                <a:cs typeface="Arial"/>
              </a:rPr>
              <a:t>Essentials for Health Professionals</a:t>
            </a:r>
            <a:r>
              <a:rPr lang="en-US" i="1" dirty="0" smtClean="0">
                <a:latin typeface="Arial"/>
                <a:cs typeface="Arial"/>
              </a:rPr>
              <a:t/>
            </a:r>
            <a:br>
              <a:rPr lang="en-US" i="1" dirty="0" smtClean="0">
                <a:latin typeface="Arial"/>
                <a:cs typeface="Arial"/>
              </a:rPr>
            </a:br>
            <a:r>
              <a:rPr lang="en-US" sz="2400" b="0" dirty="0" smtClean="0">
                <a:latin typeface="Arial"/>
                <a:cs typeface="Arial"/>
              </a:rPr>
              <a:t>Third Edition</a:t>
            </a:r>
            <a:endParaRPr lang="en-US" sz="2400" b="0" dirty="0">
              <a:latin typeface="Arial"/>
              <a:cs typeface="Arial"/>
            </a:endParaRPr>
          </a:p>
        </p:txBody>
      </p:sp>
      <p:sp>
        <p:nvSpPr>
          <p:cNvPr id="4" name="Text Placeholder 3"/>
          <p:cNvSpPr>
            <a:spLocks noGrp="1"/>
          </p:cNvSpPr>
          <p:nvPr>
            <p:ph type="body" sz="quarter" idx="14"/>
          </p:nvPr>
        </p:nvSpPr>
        <p:spPr/>
        <p:txBody>
          <a:bodyPr/>
          <a:lstStyle/>
          <a:p>
            <a:r>
              <a:rPr lang="en-US" sz="2800" dirty="0"/>
              <a:t>Chapter </a:t>
            </a:r>
            <a:r>
              <a:rPr lang="en-US" sz="2800" dirty="0" smtClean="0"/>
              <a:t>28</a:t>
            </a:r>
            <a:endParaRPr lang="en-US" sz="2800" dirty="0"/>
          </a:p>
          <a:p>
            <a:endParaRPr lang="en-US" sz="2800" dirty="0"/>
          </a:p>
        </p:txBody>
      </p:sp>
      <p:sp>
        <p:nvSpPr>
          <p:cNvPr id="5" name="Text Placeholder 4"/>
          <p:cNvSpPr>
            <a:spLocks noGrp="1"/>
          </p:cNvSpPr>
          <p:nvPr>
            <p:ph type="body" sz="quarter" idx="15"/>
          </p:nvPr>
        </p:nvSpPr>
        <p:spPr/>
        <p:txBody>
          <a:bodyPr/>
          <a:lstStyle/>
          <a:p>
            <a:r>
              <a:rPr lang="en-US" sz="2400" dirty="0"/>
              <a:t>Drugs Used to Treat Vascular Conditions</a:t>
            </a:r>
          </a:p>
        </p:txBody>
      </p:sp>
    </p:spTree>
    <p:extLst>
      <p:ext uri="{BB962C8B-B14F-4D97-AF65-F5344CB8AC3E}">
        <p14:creationId xmlns:p14="http://schemas.microsoft.com/office/powerpoint/2010/main" val="578734685"/>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itle 1"/>
          <p:cNvSpPr>
            <a:spLocks noGrp="1"/>
          </p:cNvSpPr>
          <p:nvPr>
            <p:ph type="title"/>
          </p:nvPr>
        </p:nvSpPr>
        <p:spPr/>
        <p:txBody>
          <a:bodyPr/>
          <a:lstStyle/>
          <a:p>
            <a:r>
              <a:rPr lang="en-US" dirty="0" smtClean="0"/>
              <a:t>Introduction</a:t>
            </a:r>
            <a:endParaRPr lang="en-US" dirty="0"/>
          </a:p>
        </p:txBody>
      </p:sp>
      <p:sp>
        <p:nvSpPr>
          <p:cNvPr id="6146" name="Content Placeholder 2"/>
          <p:cNvSpPr>
            <a:spLocks noGrp="1"/>
          </p:cNvSpPr>
          <p:nvPr>
            <p:ph idx="1"/>
          </p:nvPr>
        </p:nvSpPr>
        <p:spPr/>
        <p:txBody>
          <a:bodyPr/>
          <a:lstStyle/>
          <a:p>
            <a:r>
              <a:rPr lang="en-US" dirty="0" smtClean="0"/>
              <a:t>Hypertension</a:t>
            </a:r>
          </a:p>
          <a:p>
            <a:pPr lvl="1"/>
            <a:r>
              <a:rPr lang="en-US" dirty="0"/>
              <a:t>M</a:t>
            </a:r>
            <a:r>
              <a:rPr lang="en-US" dirty="0" smtClean="0"/>
              <a:t>ost </a:t>
            </a:r>
            <a:r>
              <a:rPr lang="en-US" dirty="0"/>
              <a:t>common cardiovascular disorder</a:t>
            </a:r>
          </a:p>
          <a:p>
            <a:pPr lvl="1"/>
            <a:r>
              <a:rPr lang="en-US" dirty="0"/>
              <a:t>Affects black males </a:t>
            </a:r>
            <a:r>
              <a:rPr lang="en-US" dirty="0" smtClean="0"/>
              <a:t>most </a:t>
            </a:r>
            <a:r>
              <a:rPr lang="en-US" dirty="0"/>
              <a:t>of all</a:t>
            </a:r>
          </a:p>
          <a:p>
            <a:pPr lvl="1"/>
            <a:r>
              <a:rPr lang="en-US" dirty="0"/>
              <a:t>If uncontrolled, may lead to:</a:t>
            </a:r>
          </a:p>
          <a:p>
            <a:pPr lvl="2"/>
            <a:r>
              <a:rPr lang="en-US" dirty="0"/>
              <a:t>Kidney failure</a:t>
            </a:r>
          </a:p>
          <a:p>
            <a:pPr lvl="2"/>
            <a:r>
              <a:rPr lang="en-US" dirty="0"/>
              <a:t>Stroke</a:t>
            </a:r>
          </a:p>
          <a:p>
            <a:pPr lvl="2"/>
            <a:r>
              <a:rPr lang="en-US" dirty="0"/>
              <a:t>Cardiac arrest</a:t>
            </a:r>
          </a:p>
          <a:p>
            <a:pPr lvl="2"/>
            <a:r>
              <a:rPr lang="en-US" dirty="0"/>
              <a:t>Congestive heart failure</a:t>
            </a:r>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4246678760"/>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itle 1"/>
          <p:cNvSpPr>
            <a:spLocks noGrp="1"/>
          </p:cNvSpPr>
          <p:nvPr>
            <p:ph type="title"/>
          </p:nvPr>
        </p:nvSpPr>
        <p:spPr/>
        <p:txBody>
          <a:bodyPr/>
          <a:lstStyle/>
          <a:p>
            <a:r>
              <a:rPr lang="en-US" dirty="0" smtClean="0"/>
              <a:t>Introduction</a:t>
            </a:r>
            <a:endParaRPr lang="en-US" dirty="0"/>
          </a:p>
        </p:txBody>
      </p:sp>
      <p:sp>
        <p:nvSpPr>
          <p:cNvPr id="6146" name="Content Placeholder 2"/>
          <p:cNvSpPr>
            <a:spLocks noGrp="1"/>
          </p:cNvSpPr>
          <p:nvPr>
            <p:ph idx="1"/>
          </p:nvPr>
        </p:nvSpPr>
        <p:spPr/>
        <p:txBody>
          <a:bodyPr/>
          <a:lstStyle/>
          <a:p>
            <a:r>
              <a:rPr lang="en-US" dirty="0" smtClean="0"/>
              <a:t>Hypertension</a:t>
            </a:r>
          </a:p>
          <a:p>
            <a:pPr lvl="1"/>
            <a:r>
              <a:rPr lang="en-US" dirty="0" smtClean="0"/>
              <a:t>Systolic </a:t>
            </a:r>
            <a:r>
              <a:rPr lang="en-US" dirty="0"/>
              <a:t>blood pressure of 140 mm Hg or </a:t>
            </a:r>
            <a:r>
              <a:rPr lang="en-US" dirty="0" smtClean="0"/>
              <a:t>higher</a:t>
            </a:r>
          </a:p>
          <a:p>
            <a:pPr lvl="1"/>
            <a:r>
              <a:rPr lang="en-US" dirty="0" smtClean="0"/>
              <a:t>Diastolic blood pressure of 90 mm Hg or higher</a:t>
            </a:r>
          </a:p>
          <a:p>
            <a:r>
              <a:rPr lang="en-US" dirty="0" smtClean="0"/>
              <a:t>Prehypertension</a:t>
            </a:r>
            <a:endParaRPr lang="en-US" dirty="0"/>
          </a:p>
          <a:p>
            <a:pPr lvl="1"/>
            <a:r>
              <a:rPr lang="en-US" dirty="0"/>
              <a:t>Systolic blood pressure of 120–</a:t>
            </a:r>
            <a:r>
              <a:rPr lang="en-US" dirty="0" smtClean="0"/>
              <a:t>139 </a:t>
            </a:r>
            <a:r>
              <a:rPr lang="en-US" dirty="0"/>
              <a:t>mm </a:t>
            </a:r>
            <a:r>
              <a:rPr lang="en-US" dirty="0" smtClean="0"/>
              <a:t>Hg</a:t>
            </a:r>
          </a:p>
          <a:p>
            <a:pPr lvl="1"/>
            <a:r>
              <a:rPr lang="en-US" dirty="0" smtClean="0"/>
              <a:t>Diastolic blood pressure of 80–89mm Hg</a:t>
            </a:r>
          </a:p>
          <a:p>
            <a:r>
              <a:rPr lang="en-US" dirty="0" smtClean="0"/>
              <a:t>Normal</a:t>
            </a:r>
          </a:p>
          <a:p>
            <a:pPr lvl="1"/>
            <a:r>
              <a:rPr lang="en-US" dirty="0"/>
              <a:t>Systolic blood pressure of </a:t>
            </a:r>
            <a:r>
              <a:rPr lang="en-US" dirty="0" smtClean="0"/>
              <a:t>119 mm </a:t>
            </a:r>
            <a:r>
              <a:rPr lang="en-US" dirty="0"/>
              <a:t>Hg or </a:t>
            </a:r>
            <a:r>
              <a:rPr lang="en-US" dirty="0" smtClean="0"/>
              <a:t>less</a:t>
            </a:r>
            <a:endParaRPr lang="en-US" dirty="0"/>
          </a:p>
          <a:p>
            <a:pPr lvl="1"/>
            <a:r>
              <a:rPr lang="en-US" dirty="0"/>
              <a:t>Diastolic blood pressure of </a:t>
            </a:r>
            <a:r>
              <a:rPr lang="en-US" dirty="0" smtClean="0"/>
              <a:t>79 mm </a:t>
            </a:r>
            <a:r>
              <a:rPr lang="en-US" dirty="0"/>
              <a:t>Hg or </a:t>
            </a:r>
            <a:r>
              <a:rPr lang="en-US" dirty="0" smtClean="0"/>
              <a:t>less</a:t>
            </a:r>
          </a:p>
        </p:txBody>
      </p:sp>
    </p:spTree>
    <p:extLst>
      <p:ext uri="{BB962C8B-B14F-4D97-AF65-F5344CB8AC3E}">
        <p14:creationId xmlns:p14="http://schemas.microsoft.com/office/powerpoint/2010/main" val="2416736902"/>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p:cNvSpPr>
            <a:spLocks noGrp="1" noChangeArrowheads="1"/>
          </p:cNvSpPr>
          <p:nvPr>
            <p:ph type="title"/>
          </p:nvPr>
        </p:nvSpPr>
        <p:spPr/>
        <p:txBody>
          <a:bodyPr/>
          <a:lstStyle/>
          <a:p>
            <a:r>
              <a:rPr lang="en-US" dirty="0" smtClean="0"/>
              <a:t>The Vascular </a:t>
            </a:r>
            <a:r>
              <a:rPr lang="en-US" dirty="0"/>
              <a:t>System</a:t>
            </a:r>
          </a:p>
        </p:txBody>
      </p:sp>
      <p:sp>
        <p:nvSpPr>
          <p:cNvPr id="7170" name="Rectangle 3"/>
          <p:cNvSpPr>
            <a:spLocks noGrp="1" noChangeArrowheads="1"/>
          </p:cNvSpPr>
          <p:nvPr>
            <p:ph type="body" idx="1"/>
          </p:nvPr>
        </p:nvSpPr>
        <p:spPr/>
        <p:txBody>
          <a:bodyPr/>
          <a:lstStyle/>
          <a:p>
            <a:r>
              <a:rPr lang="en-US" dirty="0"/>
              <a:t>Three </a:t>
            </a:r>
            <a:r>
              <a:rPr lang="en-US" dirty="0" smtClean="0"/>
              <a:t>components</a:t>
            </a:r>
            <a:endParaRPr lang="en-US" dirty="0"/>
          </a:p>
          <a:p>
            <a:pPr lvl="1"/>
            <a:r>
              <a:rPr lang="en-US" dirty="0"/>
              <a:t>Arterial pressure</a:t>
            </a:r>
          </a:p>
          <a:p>
            <a:pPr lvl="1"/>
            <a:r>
              <a:rPr lang="en-US" dirty="0"/>
              <a:t>Capillary pressure</a:t>
            </a:r>
          </a:p>
          <a:p>
            <a:pPr lvl="1"/>
            <a:r>
              <a:rPr lang="en-US" dirty="0"/>
              <a:t>Venous pressure</a:t>
            </a:r>
          </a:p>
          <a:p>
            <a:r>
              <a:rPr lang="en-US" dirty="0"/>
              <a:t>Blood pressure (BP</a:t>
            </a:r>
            <a:r>
              <a:rPr lang="en-US" dirty="0" smtClean="0"/>
              <a:t>)</a:t>
            </a:r>
            <a:endParaRPr lang="en-US" dirty="0"/>
          </a:p>
          <a:p>
            <a:pPr lvl="1"/>
            <a:r>
              <a:rPr lang="en-US" dirty="0"/>
              <a:t>Created by pumping action of heart</a:t>
            </a:r>
          </a:p>
          <a:p>
            <a:pPr lvl="1"/>
            <a:r>
              <a:rPr lang="en-US" dirty="0"/>
              <a:t>In arteries, </a:t>
            </a:r>
            <a:r>
              <a:rPr lang="en-US" dirty="0" smtClean="0"/>
              <a:t>BP  </a:t>
            </a:r>
            <a:endParaRPr lang="en-US" dirty="0"/>
          </a:p>
          <a:p>
            <a:pPr lvl="2"/>
            <a:r>
              <a:rPr lang="en-US" dirty="0"/>
              <a:t>Rises during ventricular systole </a:t>
            </a:r>
          </a:p>
          <a:p>
            <a:pPr lvl="2"/>
            <a:r>
              <a:rPr lang="en-US" dirty="0"/>
              <a:t>Falls during ventricular diastole </a:t>
            </a:r>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2967809836"/>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p:cNvSpPr>
            <a:spLocks noGrp="1" noChangeArrowheads="1"/>
          </p:cNvSpPr>
          <p:nvPr>
            <p:ph type="title"/>
          </p:nvPr>
        </p:nvSpPr>
        <p:spPr/>
        <p:txBody>
          <a:bodyPr/>
          <a:lstStyle/>
          <a:p>
            <a:r>
              <a:rPr lang="en-US" dirty="0"/>
              <a:t>The Vascular </a:t>
            </a:r>
            <a:r>
              <a:rPr lang="en-US" dirty="0" smtClean="0"/>
              <a:t>System</a:t>
            </a:r>
            <a:endParaRPr lang="en-US" dirty="0"/>
          </a:p>
        </p:txBody>
      </p:sp>
      <p:sp>
        <p:nvSpPr>
          <p:cNvPr id="11266" name="Rectangle 3"/>
          <p:cNvSpPr>
            <a:spLocks noGrp="1" noChangeArrowheads="1"/>
          </p:cNvSpPr>
          <p:nvPr>
            <p:ph type="body" idx="1"/>
          </p:nvPr>
        </p:nvSpPr>
        <p:spPr/>
        <p:txBody>
          <a:bodyPr/>
          <a:lstStyle/>
          <a:p>
            <a:r>
              <a:rPr lang="en-US" dirty="0"/>
              <a:t>Factors </a:t>
            </a:r>
            <a:r>
              <a:rPr lang="en-US" dirty="0" smtClean="0"/>
              <a:t>Affecting Blood Pressure</a:t>
            </a:r>
          </a:p>
          <a:p>
            <a:pPr lvl="1"/>
            <a:r>
              <a:rPr lang="en-US" dirty="0" smtClean="0"/>
              <a:t>Cardiac output</a:t>
            </a:r>
            <a:endParaRPr lang="en-US" dirty="0"/>
          </a:p>
          <a:p>
            <a:pPr lvl="2"/>
            <a:r>
              <a:rPr lang="en-US" dirty="0"/>
              <a:t>Volume of blood pumped per minute, determined </a:t>
            </a:r>
            <a:r>
              <a:rPr lang="en-US" dirty="0" smtClean="0"/>
              <a:t>by  </a:t>
            </a:r>
            <a:endParaRPr lang="en-US" dirty="0"/>
          </a:p>
          <a:p>
            <a:pPr lvl="3"/>
            <a:r>
              <a:rPr lang="en-US" dirty="0"/>
              <a:t>Heart rate</a:t>
            </a:r>
          </a:p>
          <a:p>
            <a:pPr lvl="3"/>
            <a:r>
              <a:rPr lang="en-US" dirty="0"/>
              <a:t>Stroke </a:t>
            </a:r>
            <a:r>
              <a:rPr lang="en-US" dirty="0" smtClean="0"/>
              <a:t>volume</a:t>
            </a:r>
            <a:endParaRPr lang="en-US" dirty="0"/>
          </a:p>
          <a:p>
            <a:pPr lvl="4"/>
            <a:r>
              <a:rPr lang="en-US" dirty="0" smtClean="0"/>
              <a:t>Amount </a:t>
            </a:r>
            <a:r>
              <a:rPr lang="en-US" dirty="0"/>
              <a:t>of blood pumped by ventricle in one contraction</a:t>
            </a:r>
          </a:p>
          <a:p>
            <a:pPr lvl="1"/>
            <a:r>
              <a:rPr lang="en-US" dirty="0"/>
              <a:t>Peripheral </a:t>
            </a:r>
            <a:r>
              <a:rPr lang="en-US" dirty="0" smtClean="0"/>
              <a:t>resistance </a:t>
            </a:r>
            <a:endParaRPr lang="en-US" dirty="0"/>
          </a:p>
          <a:p>
            <a:pPr lvl="2"/>
            <a:r>
              <a:rPr lang="en-US" dirty="0"/>
              <a:t>Friction in arteries as blood flows through</a:t>
            </a:r>
          </a:p>
          <a:p>
            <a:pPr lvl="1"/>
            <a:r>
              <a:rPr lang="en-US" dirty="0"/>
              <a:t>Blood </a:t>
            </a:r>
            <a:r>
              <a:rPr lang="en-US" dirty="0" smtClean="0"/>
              <a:t>volume   </a:t>
            </a:r>
            <a:endParaRPr lang="en-US" dirty="0"/>
          </a:p>
          <a:p>
            <a:pPr lvl="2"/>
            <a:r>
              <a:rPr lang="en-US" dirty="0"/>
              <a:t>Amount of blood in vascular </a:t>
            </a:r>
            <a:r>
              <a:rPr lang="en-US" dirty="0" smtClean="0"/>
              <a:t>system</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4138062139"/>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r>
              <a:rPr lang="en-US" dirty="0"/>
              <a:t>The Vascular </a:t>
            </a:r>
            <a:r>
              <a:rPr lang="en-US" dirty="0" smtClean="0"/>
              <a:t>System</a:t>
            </a:r>
            <a:endParaRPr lang="en-US" dirty="0"/>
          </a:p>
        </p:txBody>
      </p:sp>
      <p:sp>
        <p:nvSpPr>
          <p:cNvPr id="15362" name="Content Placeholder 2"/>
          <p:cNvSpPr>
            <a:spLocks noGrp="1"/>
          </p:cNvSpPr>
          <p:nvPr>
            <p:ph idx="1"/>
          </p:nvPr>
        </p:nvSpPr>
        <p:spPr/>
        <p:txBody>
          <a:bodyPr/>
          <a:lstStyle/>
          <a:p>
            <a:r>
              <a:rPr lang="en-US" dirty="0" smtClean="0"/>
              <a:t>Vasomotor center  </a:t>
            </a:r>
            <a:endParaRPr lang="en-US" dirty="0"/>
          </a:p>
          <a:p>
            <a:pPr lvl="1"/>
            <a:r>
              <a:rPr lang="en-US" dirty="0"/>
              <a:t>Neuron cluster in medulla </a:t>
            </a:r>
            <a:r>
              <a:rPr lang="en-US" dirty="0" smtClean="0"/>
              <a:t>oblongata</a:t>
            </a:r>
            <a:endParaRPr lang="en-US" dirty="0"/>
          </a:p>
          <a:p>
            <a:pPr lvl="2"/>
            <a:r>
              <a:rPr lang="en-US" dirty="0"/>
              <a:t>Signals smooth muscle of arteries to constrict or relax</a:t>
            </a:r>
          </a:p>
          <a:p>
            <a:pPr lvl="1"/>
            <a:r>
              <a:rPr lang="en-US" dirty="0"/>
              <a:t>Baroreceptors sense pressure in large </a:t>
            </a:r>
            <a:r>
              <a:rPr lang="en-US" dirty="0" smtClean="0"/>
              <a:t>vessels.</a:t>
            </a:r>
            <a:endParaRPr lang="en-US" dirty="0"/>
          </a:p>
          <a:p>
            <a:pPr lvl="1"/>
            <a:r>
              <a:rPr lang="en-US" dirty="0"/>
              <a:t>Chemoreceptors </a:t>
            </a:r>
            <a:r>
              <a:rPr lang="en-US" dirty="0" smtClean="0"/>
              <a:t>monitor:</a:t>
            </a:r>
            <a:endParaRPr lang="en-US" dirty="0"/>
          </a:p>
          <a:p>
            <a:pPr lvl="2"/>
            <a:r>
              <a:rPr lang="en-US" dirty="0"/>
              <a:t>Oxygen levels </a:t>
            </a:r>
          </a:p>
          <a:p>
            <a:pPr lvl="2"/>
            <a:r>
              <a:rPr lang="en-US" dirty="0"/>
              <a:t>Carbon dioxide levels</a:t>
            </a:r>
          </a:p>
          <a:p>
            <a:pPr lvl="2"/>
            <a:r>
              <a:rPr lang="en-US" dirty="0"/>
              <a:t>Blood acidity (pH)</a:t>
            </a:r>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2760189604"/>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p:txBody>
          <a:bodyPr/>
          <a:lstStyle/>
          <a:p>
            <a:r>
              <a:rPr lang="en-US" dirty="0"/>
              <a:t>Regulation of </a:t>
            </a:r>
            <a:r>
              <a:rPr lang="en-US" dirty="0" smtClean="0"/>
              <a:t>BP</a:t>
            </a:r>
            <a:endParaRPr lang="en-US" dirty="0"/>
          </a:p>
        </p:txBody>
      </p:sp>
      <p:sp>
        <p:nvSpPr>
          <p:cNvPr id="16386" name="Content Placeholder 2"/>
          <p:cNvSpPr>
            <a:spLocks noGrp="1"/>
          </p:cNvSpPr>
          <p:nvPr>
            <p:ph idx="1"/>
          </p:nvPr>
        </p:nvSpPr>
        <p:spPr/>
        <p:txBody>
          <a:bodyPr/>
          <a:lstStyle/>
          <a:p>
            <a:r>
              <a:rPr lang="en-US" dirty="0"/>
              <a:t>Walls of Arteries and </a:t>
            </a:r>
            <a:r>
              <a:rPr lang="en-US" dirty="0" smtClean="0"/>
              <a:t>Veins</a:t>
            </a:r>
          </a:p>
          <a:p>
            <a:pPr lvl="1"/>
            <a:r>
              <a:rPr lang="en-US" dirty="0" smtClean="0"/>
              <a:t>Three </a:t>
            </a:r>
            <a:r>
              <a:rPr lang="en-US" dirty="0"/>
              <a:t>distinct </a:t>
            </a:r>
            <a:r>
              <a:rPr lang="en-US" dirty="0" smtClean="0"/>
              <a:t>layers</a:t>
            </a:r>
            <a:endParaRPr lang="en-US" dirty="0"/>
          </a:p>
          <a:p>
            <a:pPr lvl="2"/>
            <a:r>
              <a:rPr lang="en-US" dirty="0"/>
              <a:t>Tunica </a:t>
            </a:r>
            <a:r>
              <a:rPr lang="en-US" dirty="0" err="1"/>
              <a:t>interna</a:t>
            </a:r>
            <a:r>
              <a:rPr lang="en-US" dirty="0"/>
              <a:t> (innermost</a:t>
            </a:r>
            <a:r>
              <a:rPr lang="en-US" dirty="0" smtClean="0"/>
              <a:t>)   </a:t>
            </a:r>
            <a:endParaRPr lang="en-US" dirty="0"/>
          </a:p>
          <a:p>
            <a:pPr lvl="3"/>
            <a:r>
              <a:rPr lang="en-US" dirty="0"/>
              <a:t>Endothelial lining, underlying connective tissue</a:t>
            </a:r>
          </a:p>
          <a:p>
            <a:pPr lvl="2"/>
            <a:r>
              <a:rPr lang="en-US" dirty="0"/>
              <a:t>Tunica media (middle</a:t>
            </a:r>
            <a:r>
              <a:rPr lang="en-US" dirty="0" smtClean="0"/>
              <a:t>)   </a:t>
            </a:r>
            <a:endParaRPr lang="en-US" dirty="0"/>
          </a:p>
          <a:p>
            <a:pPr lvl="3"/>
            <a:r>
              <a:rPr lang="en-US" dirty="0"/>
              <a:t>Smooth muscle tissue in collagen </a:t>
            </a:r>
            <a:r>
              <a:rPr lang="en-US" dirty="0" smtClean="0"/>
              <a:t>and </a:t>
            </a:r>
            <a:r>
              <a:rPr lang="en-US" dirty="0"/>
              <a:t>elastic fiber framework</a:t>
            </a:r>
          </a:p>
          <a:p>
            <a:pPr lvl="2"/>
            <a:r>
              <a:rPr lang="en-US" dirty="0"/>
              <a:t>Tunica </a:t>
            </a:r>
            <a:r>
              <a:rPr lang="en-US" dirty="0" err="1"/>
              <a:t>externa</a:t>
            </a:r>
            <a:r>
              <a:rPr lang="en-US" dirty="0"/>
              <a:t> (outer</a:t>
            </a:r>
            <a:r>
              <a:rPr lang="en-US" dirty="0" smtClean="0"/>
              <a:t>)   </a:t>
            </a:r>
            <a:endParaRPr lang="en-US" dirty="0"/>
          </a:p>
          <a:p>
            <a:pPr lvl="3"/>
            <a:r>
              <a:rPr lang="en-US" dirty="0"/>
              <a:t>Sheath of connective tissue around the vessel</a:t>
            </a:r>
          </a:p>
        </p:txBody>
      </p:sp>
    </p:spTree>
    <p:extLst>
      <p:ext uri="{BB962C8B-B14F-4D97-AF65-F5344CB8AC3E}">
        <p14:creationId xmlns:p14="http://schemas.microsoft.com/office/powerpoint/2010/main" val="3672646899"/>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title"/>
          </p:nvPr>
        </p:nvSpPr>
        <p:spPr/>
        <p:txBody>
          <a:bodyPr/>
          <a:lstStyle/>
          <a:p>
            <a:r>
              <a:rPr lang="en-US" b="1" smtClean="0"/>
              <a:t>Figure 28-1</a:t>
            </a:r>
            <a:r>
              <a:rPr lang="en-US" smtClean="0"/>
              <a:t>   The structure of an artery, showing the outer protective layer, muscle layer, elastic layer, and inner lining.</a:t>
            </a:r>
            <a:br>
              <a:rPr lang="en-US" smtClean="0"/>
            </a:br>
            <a:r>
              <a:rPr lang="en-US" i="1" smtClean="0"/>
              <a:t>© Dorling Kindersley.</a:t>
            </a:r>
            <a:endParaRPr lang="en-US" i="1"/>
          </a:p>
        </p:txBody>
      </p:sp>
      <p:pic>
        <p:nvPicPr>
          <p:cNvPr id="4" name="Picture 3" descr="The layers of an artery, from the outside inward, consist of the outer layer, muscle layer, elastic layer, and inner lining."/>
          <p:cNvPicPr>
            <a:picLocks noChangeAspect="1"/>
          </p:cNvPicPr>
          <p:nvPr/>
        </p:nvPicPr>
        <p:blipFill>
          <a:blip r:embed="rId3"/>
          <a:stretch>
            <a:fillRect/>
          </a:stretch>
        </p:blipFill>
        <p:spPr>
          <a:xfrm>
            <a:off x="2514600" y="381000"/>
            <a:ext cx="4137025" cy="5029200"/>
          </a:xfrm>
          <a:prstGeom prst="rect">
            <a:avLst/>
          </a:prstGeom>
        </p:spPr>
      </p:pic>
    </p:spTree>
    <p:extLst>
      <p:ext uri="{BB962C8B-B14F-4D97-AF65-F5344CB8AC3E}">
        <p14:creationId xmlns:p14="http://schemas.microsoft.com/office/powerpoint/2010/main" val="3971717781"/>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p:txBody>
          <a:bodyPr/>
          <a:lstStyle/>
          <a:p>
            <a:r>
              <a:rPr lang="en-US"/>
              <a:t>Hypertension</a:t>
            </a:r>
          </a:p>
        </p:txBody>
      </p:sp>
      <p:sp>
        <p:nvSpPr>
          <p:cNvPr id="19458" name="Rectangle 3"/>
          <p:cNvSpPr>
            <a:spLocks noGrp="1" noChangeArrowheads="1"/>
          </p:cNvSpPr>
          <p:nvPr>
            <p:ph type="body" idx="1"/>
          </p:nvPr>
        </p:nvSpPr>
        <p:spPr/>
        <p:txBody>
          <a:bodyPr/>
          <a:lstStyle/>
          <a:p>
            <a:r>
              <a:rPr lang="en-US" dirty="0" smtClean="0"/>
              <a:t>Primary hypertension</a:t>
            </a:r>
            <a:endParaRPr lang="en-US" dirty="0"/>
          </a:p>
          <a:p>
            <a:pPr lvl="1"/>
            <a:r>
              <a:rPr lang="en-US" dirty="0"/>
              <a:t>90% of </a:t>
            </a:r>
            <a:r>
              <a:rPr lang="en-US" dirty="0" smtClean="0"/>
              <a:t>cases</a:t>
            </a:r>
          </a:p>
          <a:p>
            <a:pPr lvl="1"/>
            <a:r>
              <a:rPr lang="en-US" dirty="0"/>
              <a:t>U</a:t>
            </a:r>
            <a:r>
              <a:rPr lang="en-US" dirty="0" smtClean="0"/>
              <a:t>nknown </a:t>
            </a:r>
            <a:r>
              <a:rPr lang="en-US" dirty="0"/>
              <a:t>cause</a:t>
            </a:r>
          </a:p>
          <a:p>
            <a:r>
              <a:rPr lang="en-US" dirty="0"/>
              <a:t>Secondary </a:t>
            </a:r>
            <a:r>
              <a:rPr lang="en-US" dirty="0" smtClean="0"/>
              <a:t>hypertension linked to:   </a:t>
            </a:r>
            <a:endParaRPr lang="en-US" dirty="0"/>
          </a:p>
          <a:p>
            <a:pPr lvl="1"/>
            <a:r>
              <a:rPr lang="en-US" dirty="0" smtClean="0"/>
              <a:t>Glomerulonephritis</a:t>
            </a:r>
          </a:p>
          <a:p>
            <a:pPr lvl="1"/>
            <a:r>
              <a:rPr lang="en-US" dirty="0" smtClean="0"/>
              <a:t>Pyelonephritis</a:t>
            </a:r>
            <a:endParaRPr lang="en-US" dirty="0"/>
          </a:p>
          <a:p>
            <a:pPr lvl="1"/>
            <a:r>
              <a:rPr lang="en-US" dirty="0"/>
              <a:t>Polycystic renal </a:t>
            </a:r>
            <a:r>
              <a:rPr lang="en-US" dirty="0" smtClean="0"/>
              <a:t>disease</a:t>
            </a:r>
          </a:p>
          <a:p>
            <a:pPr lvl="1"/>
            <a:r>
              <a:rPr lang="en-US" dirty="0" smtClean="0"/>
              <a:t>Endocrine </a:t>
            </a:r>
            <a:r>
              <a:rPr lang="en-US" dirty="0"/>
              <a:t>disorders</a:t>
            </a:r>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4283741748"/>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p:cNvSpPr>
            <a:spLocks noGrp="1"/>
          </p:cNvSpPr>
          <p:nvPr>
            <p:ph type="title"/>
          </p:nvPr>
        </p:nvSpPr>
        <p:spPr/>
        <p:txBody>
          <a:bodyPr/>
          <a:lstStyle/>
          <a:p>
            <a:r>
              <a:rPr lang="en-US" dirty="0"/>
              <a:t>Hypertension</a:t>
            </a:r>
          </a:p>
        </p:txBody>
      </p:sp>
      <p:sp>
        <p:nvSpPr>
          <p:cNvPr id="68610" name="Content Placeholder 2"/>
          <p:cNvSpPr>
            <a:spLocks noGrp="1"/>
          </p:cNvSpPr>
          <p:nvPr>
            <p:ph idx="1"/>
          </p:nvPr>
        </p:nvSpPr>
        <p:spPr/>
        <p:txBody>
          <a:bodyPr/>
          <a:lstStyle/>
          <a:p>
            <a:r>
              <a:rPr lang="en-US" dirty="0"/>
              <a:t>Major cause </a:t>
            </a:r>
            <a:r>
              <a:rPr lang="en-US" dirty="0" smtClean="0"/>
              <a:t>of:  </a:t>
            </a:r>
            <a:endParaRPr lang="en-US" dirty="0"/>
          </a:p>
          <a:p>
            <a:pPr lvl="1"/>
            <a:r>
              <a:rPr lang="en-US" dirty="0"/>
              <a:t>CVA</a:t>
            </a:r>
          </a:p>
          <a:p>
            <a:pPr lvl="1"/>
            <a:r>
              <a:rPr lang="en-US" dirty="0"/>
              <a:t>Cardiac disease</a:t>
            </a:r>
          </a:p>
          <a:p>
            <a:pPr lvl="1"/>
            <a:r>
              <a:rPr lang="en-US" dirty="0"/>
              <a:t>Renal failure</a:t>
            </a:r>
          </a:p>
          <a:p>
            <a:r>
              <a:rPr lang="en-US" dirty="0"/>
              <a:t>Hypertensive </a:t>
            </a:r>
            <a:r>
              <a:rPr lang="en-US" dirty="0" smtClean="0"/>
              <a:t>crisis   </a:t>
            </a:r>
            <a:endParaRPr lang="en-US" dirty="0"/>
          </a:p>
          <a:p>
            <a:pPr lvl="1"/>
            <a:r>
              <a:rPr lang="en-US" dirty="0"/>
              <a:t>Severe elevation of BP</a:t>
            </a:r>
          </a:p>
        </p:txBody>
      </p:sp>
    </p:spTree>
    <p:extLst>
      <p:ext uri="{BB962C8B-B14F-4D97-AF65-F5344CB8AC3E}">
        <p14:creationId xmlns:p14="http://schemas.microsoft.com/office/powerpoint/2010/main" val="4161095603"/>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8"/>
          <p:cNvSpPr>
            <a:spLocks noGrp="1" noChangeArrowheads="1"/>
          </p:cNvSpPr>
          <p:nvPr/>
        </p:nvSpPr>
        <p:spPr bwMode="auto">
          <a:xfrm>
            <a:off x="228600" y="5181600"/>
            <a:ext cx="868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endParaRPr lang="en-GB" sz="1400" b="0">
              <a:latin typeface="Arial" charset="0"/>
            </a:endParaRPr>
          </a:p>
        </p:txBody>
      </p:sp>
      <p:sp>
        <p:nvSpPr>
          <p:cNvPr id="2" name="Title 1"/>
          <p:cNvSpPr>
            <a:spLocks noGrp="1"/>
          </p:cNvSpPr>
          <p:nvPr>
            <p:ph type="title"/>
          </p:nvPr>
        </p:nvSpPr>
        <p:spPr/>
        <p:txBody>
          <a:bodyPr/>
          <a:lstStyle/>
          <a:p>
            <a:r>
              <a:rPr lang="en-US" dirty="0"/>
              <a:t>Table 28-</a:t>
            </a:r>
            <a:r>
              <a:rPr lang="en-US" dirty="0" smtClean="0"/>
              <a:t>1 </a:t>
            </a:r>
            <a:r>
              <a:rPr lang="en-US" dirty="0"/>
              <a:t>Classification of Blood Pressure in Adults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31566455"/>
              </p:ext>
            </p:extLst>
          </p:nvPr>
        </p:nvGraphicFramePr>
        <p:xfrm>
          <a:off x="457200" y="2565400"/>
          <a:ext cx="8229600" cy="1854200"/>
        </p:xfrm>
        <a:graphic>
          <a:graphicData uri="http://schemas.openxmlformats.org/drawingml/2006/table">
            <a:tbl>
              <a:tblPr firstRow="1" bandRow="1">
                <a:tableStyleId>{3B4B98B0-60AC-42C2-AFA5-B58CD77FA1E5}</a:tableStyleId>
              </a:tblPr>
              <a:tblGrid>
                <a:gridCol w="2743200"/>
                <a:gridCol w="2743200"/>
                <a:gridCol w="2743200"/>
              </a:tblGrid>
              <a:tr h="370840">
                <a:tc>
                  <a:txBody>
                    <a:bodyPr/>
                    <a:lstStyle/>
                    <a:p>
                      <a:r>
                        <a:rPr lang="en-US" dirty="0" smtClean="0"/>
                        <a:t>CLASSIFICATION</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dirty="0" smtClean="0"/>
                        <a:t>SYSTOLIC</a:t>
                      </a:r>
                      <a:r>
                        <a:rPr lang="en-US" baseline="0" dirty="0" smtClean="0"/>
                        <a:t> (mm Hg)</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dirty="0" smtClean="0"/>
                        <a:t>DIASTOLIC (mm Hg)</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0" kern="1200" dirty="0" smtClean="0">
                          <a:solidFill>
                            <a:schemeClr val="tx1"/>
                          </a:solidFill>
                          <a:effectLst/>
                          <a:latin typeface="+mn-lt"/>
                          <a:ea typeface="+mn-ea"/>
                          <a:cs typeface="+mn-cs"/>
                        </a:rPr>
                        <a:t>Normal </a:t>
                      </a:r>
                      <a:endParaRPr lang="en-US"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tx1"/>
                          </a:solidFill>
                          <a:effectLst/>
                          <a:latin typeface="+mn-lt"/>
                          <a:ea typeface="+mn-ea"/>
                          <a:cs typeface="+mn-cs"/>
                        </a:rPr>
                        <a:t>&lt; </a:t>
                      </a:r>
                      <a:r>
                        <a:rPr lang="en-US" sz="1800" b="0" kern="1200" dirty="0" smtClean="0">
                          <a:solidFill>
                            <a:schemeClr val="tx1"/>
                          </a:solidFill>
                          <a:effectLst/>
                          <a:latin typeface="+mn-lt"/>
                          <a:ea typeface="+mn-ea"/>
                          <a:cs typeface="+mn-cs"/>
                        </a:rPr>
                        <a:t>120 and</a:t>
                      </a:r>
                      <a:endParaRPr lang="en-US"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dirty="0" smtClean="0"/>
                        <a:t>&lt; 80</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800" b="0" kern="1200" dirty="0" err="1" smtClean="0">
                          <a:solidFill>
                            <a:schemeClr val="tx1"/>
                          </a:solidFill>
                          <a:effectLst/>
                          <a:latin typeface="+mn-lt"/>
                          <a:ea typeface="+mn-ea"/>
                          <a:cs typeface="+mn-cs"/>
                        </a:rPr>
                        <a:t>Prehypertension</a:t>
                      </a:r>
                      <a:r>
                        <a:rPr lang="de-DE" sz="1800" b="0" kern="1200" dirty="0" smtClean="0">
                          <a:solidFill>
                            <a:schemeClr val="tx1"/>
                          </a:solidFill>
                          <a:effectLst/>
                          <a:latin typeface="+mn-lt"/>
                          <a:ea typeface="+mn-ea"/>
                          <a:cs typeface="+mn-cs"/>
                        </a:rPr>
                        <a:t> </a:t>
                      </a:r>
                      <a:endParaRPr lang="de-DE"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dirty="0" smtClean="0"/>
                        <a:t>120–139 or</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dirty="0" smtClean="0"/>
                        <a:t>80–89</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800" b="0" kern="1200" dirty="0" smtClean="0">
                          <a:solidFill>
                            <a:schemeClr val="tx1"/>
                          </a:solidFill>
                          <a:effectLst/>
                          <a:latin typeface="+mn-lt"/>
                          <a:ea typeface="+mn-ea"/>
                          <a:cs typeface="+mn-cs"/>
                        </a:rPr>
                        <a:t>Stage I </a:t>
                      </a:r>
                      <a:r>
                        <a:rPr lang="de-DE" sz="1800" b="0" kern="1200" dirty="0" err="1" smtClean="0">
                          <a:solidFill>
                            <a:schemeClr val="tx1"/>
                          </a:solidFill>
                          <a:effectLst/>
                          <a:latin typeface="+mn-lt"/>
                          <a:ea typeface="+mn-ea"/>
                          <a:cs typeface="+mn-cs"/>
                        </a:rPr>
                        <a:t>hypertension</a:t>
                      </a:r>
                      <a:r>
                        <a:rPr lang="de-DE" sz="1800" b="0" kern="1200" dirty="0" smtClean="0">
                          <a:solidFill>
                            <a:schemeClr val="tx1"/>
                          </a:solidFill>
                          <a:effectLst/>
                          <a:latin typeface="+mn-lt"/>
                          <a:ea typeface="+mn-ea"/>
                          <a:cs typeface="+mn-cs"/>
                        </a:rPr>
                        <a:t> </a:t>
                      </a:r>
                      <a:endParaRPr lang="de-DE"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dirty="0" smtClean="0"/>
                        <a:t>140–159 or</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dirty="0" smtClean="0"/>
                        <a:t>90–99</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800" b="0" kern="1200" dirty="0" smtClean="0">
                          <a:solidFill>
                            <a:schemeClr val="tx1"/>
                          </a:solidFill>
                          <a:effectLst/>
                          <a:latin typeface="+mn-lt"/>
                          <a:ea typeface="+mn-ea"/>
                          <a:cs typeface="+mn-cs"/>
                        </a:rPr>
                        <a:t>Stage II </a:t>
                      </a:r>
                      <a:r>
                        <a:rPr lang="de-DE" sz="1800" b="0" kern="1200" dirty="0" err="1" smtClean="0">
                          <a:solidFill>
                            <a:schemeClr val="tx1"/>
                          </a:solidFill>
                          <a:effectLst/>
                          <a:latin typeface="+mn-lt"/>
                          <a:ea typeface="+mn-ea"/>
                          <a:cs typeface="+mn-cs"/>
                        </a:rPr>
                        <a:t>hypertension</a:t>
                      </a:r>
                      <a:r>
                        <a:rPr lang="de-DE" sz="1800" b="0" kern="1200" dirty="0" smtClean="0">
                          <a:solidFill>
                            <a:schemeClr val="tx1"/>
                          </a:solidFill>
                          <a:effectLst/>
                          <a:latin typeface="+mn-lt"/>
                          <a:ea typeface="+mn-ea"/>
                          <a:cs typeface="+mn-cs"/>
                        </a:rPr>
                        <a:t> </a:t>
                      </a:r>
                      <a:endParaRPr lang="de-DE"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dirty="0" smtClean="0"/>
                        <a:t>≥</a:t>
                      </a:r>
                      <a:r>
                        <a:rPr lang="en-US" baseline="0" dirty="0" smtClean="0"/>
                        <a:t> 160 or</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dirty="0" smtClean="0"/>
                        <a:t>≥</a:t>
                      </a:r>
                      <a:r>
                        <a:rPr lang="en-US" baseline="0" dirty="0" smtClean="0"/>
                        <a:t> 100</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183274530"/>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dirty="0" smtClean="0"/>
              <a:t>Hypertension</a:t>
            </a:r>
            <a:endParaRPr lang="en-US" dirty="0"/>
          </a:p>
        </p:txBody>
      </p:sp>
      <p:sp>
        <p:nvSpPr>
          <p:cNvPr id="23554" name="Rectangle 3"/>
          <p:cNvSpPr>
            <a:spLocks noGrp="1" noChangeArrowheads="1"/>
          </p:cNvSpPr>
          <p:nvPr>
            <p:ph type="body" idx="1"/>
          </p:nvPr>
        </p:nvSpPr>
        <p:spPr/>
        <p:txBody>
          <a:bodyPr/>
          <a:lstStyle/>
          <a:p>
            <a:r>
              <a:rPr lang="en-US" dirty="0"/>
              <a:t>Antihypertensive </a:t>
            </a:r>
            <a:r>
              <a:rPr lang="en-US" dirty="0" smtClean="0"/>
              <a:t>Agents</a:t>
            </a:r>
          </a:p>
          <a:p>
            <a:pPr lvl="1"/>
            <a:r>
              <a:rPr lang="en-US" dirty="0" smtClean="0"/>
              <a:t>Diuretics   </a:t>
            </a:r>
            <a:endParaRPr lang="en-US" dirty="0"/>
          </a:p>
          <a:p>
            <a:pPr lvl="2"/>
            <a:r>
              <a:rPr lang="en-US" dirty="0"/>
              <a:t>Reduce blood volume</a:t>
            </a:r>
          </a:p>
          <a:p>
            <a:pPr lvl="1"/>
            <a:r>
              <a:rPr lang="en-US" dirty="0"/>
              <a:t>Beta-</a:t>
            </a:r>
            <a:r>
              <a:rPr lang="en-US" dirty="0" smtClean="0"/>
              <a:t>blockers   </a:t>
            </a:r>
            <a:endParaRPr lang="en-US" dirty="0"/>
          </a:p>
          <a:p>
            <a:pPr lvl="2"/>
            <a:r>
              <a:rPr lang="en-US" dirty="0"/>
              <a:t>Slow heart </a:t>
            </a:r>
            <a:r>
              <a:rPr lang="en-US" dirty="0" smtClean="0"/>
              <a:t>rate</a:t>
            </a:r>
          </a:p>
          <a:p>
            <a:pPr lvl="2"/>
            <a:r>
              <a:rPr lang="en-US" dirty="0"/>
              <a:t>D</a:t>
            </a:r>
            <a:r>
              <a:rPr lang="en-US" dirty="0" smtClean="0"/>
              <a:t>ilate </a:t>
            </a:r>
            <a:r>
              <a:rPr lang="en-US" dirty="0"/>
              <a:t>vessels</a:t>
            </a:r>
          </a:p>
          <a:p>
            <a:pPr lvl="1"/>
            <a:r>
              <a:rPr lang="en-US" dirty="0" smtClean="0"/>
              <a:t>Vasodilators   </a:t>
            </a:r>
            <a:endParaRPr lang="en-US" dirty="0"/>
          </a:p>
          <a:p>
            <a:pPr lvl="2"/>
            <a:r>
              <a:rPr lang="en-US" dirty="0"/>
              <a:t>Dilate </a:t>
            </a:r>
            <a:r>
              <a:rPr lang="en-US" dirty="0" smtClean="0"/>
              <a:t>vessels</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359195045"/>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dirty="0" smtClean="0"/>
              <a:t>Hypertension</a:t>
            </a:r>
            <a:endParaRPr lang="en-US" dirty="0"/>
          </a:p>
        </p:txBody>
      </p:sp>
      <p:sp>
        <p:nvSpPr>
          <p:cNvPr id="23554" name="Rectangle 3"/>
          <p:cNvSpPr>
            <a:spLocks noGrp="1" noChangeArrowheads="1"/>
          </p:cNvSpPr>
          <p:nvPr>
            <p:ph type="body" idx="1"/>
          </p:nvPr>
        </p:nvSpPr>
        <p:spPr/>
        <p:txBody>
          <a:bodyPr/>
          <a:lstStyle/>
          <a:p>
            <a:r>
              <a:rPr lang="en-US" dirty="0"/>
              <a:t>Antihypertensive </a:t>
            </a:r>
            <a:r>
              <a:rPr lang="en-US" dirty="0" smtClean="0"/>
              <a:t>Agents</a:t>
            </a:r>
          </a:p>
          <a:p>
            <a:pPr lvl="1"/>
            <a:r>
              <a:rPr lang="en-US" dirty="0"/>
              <a:t>Calcium channel blockers   </a:t>
            </a:r>
          </a:p>
          <a:p>
            <a:pPr lvl="2"/>
            <a:r>
              <a:rPr lang="en-US" dirty="0"/>
              <a:t>Slow heart rate</a:t>
            </a:r>
          </a:p>
          <a:p>
            <a:pPr lvl="2"/>
            <a:r>
              <a:rPr lang="en-US" dirty="0"/>
              <a:t>Reduce conduction irritability</a:t>
            </a:r>
          </a:p>
          <a:p>
            <a:pPr lvl="2"/>
            <a:r>
              <a:rPr lang="en-US" dirty="0"/>
              <a:t>Dilate vessels</a:t>
            </a:r>
          </a:p>
          <a:p>
            <a:pPr lvl="1"/>
            <a:r>
              <a:rPr lang="en-US" dirty="0"/>
              <a:t>ACE inhibitors   </a:t>
            </a:r>
          </a:p>
          <a:p>
            <a:pPr lvl="2"/>
            <a:r>
              <a:rPr lang="en-US" dirty="0" err="1"/>
              <a:t>Vasodilate</a:t>
            </a:r>
            <a:endParaRPr lang="en-US" dirty="0"/>
          </a:p>
          <a:p>
            <a:pPr lvl="2"/>
            <a:r>
              <a:rPr lang="en-US" dirty="0"/>
              <a:t>Increase renal blood flow</a:t>
            </a:r>
          </a:p>
          <a:p>
            <a:pPr lvl="1"/>
            <a:r>
              <a:rPr lang="en-US" dirty="0"/>
              <a:t>Angiotensin-receptor blockers (ARBs)   </a:t>
            </a:r>
          </a:p>
          <a:p>
            <a:pPr lvl="2"/>
            <a:r>
              <a:rPr lang="en-US" dirty="0"/>
              <a:t>Block vasoconstriction</a:t>
            </a:r>
          </a:p>
        </p:txBody>
      </p:sp>
    </p:spTree>
    <p:extLst>
      <p:ext uri="{BB962C8B-B14F-4D97-AF65-F5344CB8AC3E}">
        <p14:creationId xmlns:p14="http://schemas.microsoft.com/office/powerpoint/2010/main" val="1300479317"/>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8"/>
          <p:cNvSpPr>
            <a:spLocks noGrp="1" noChangeArrowheads="1"/>
          </p:cNvSpPr>
          <p:nvPr/>
        </p:nvSpPr>
        <p:spPr bwMode="auto">
          <a:xfrm>
            <a:off x="228600" y="5181600"/>
            <a:ext cx="868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endParaRPr lang="en-GB" sz="1400" b="0">
              <a:latin typeface="Arial" charset="0"/>
            </a:endParaRPr>
          </a:p>
        </p:txBody>
      </p:sp>
      <p:sp>
        <p:nvSpPr>
          <p:cNvPr id="2" name="Title 1"/>
          <p:cNvSpPr>
            <a:spLocks noGrp="1"/>
          </p:cNvSpPr>
          <p:nvPr>
            <p:ph type="title"/>
          </p:nvPr>
        </p:nvSpPr>
        <p:spPr/>
        <p:txBody>
          <a:bodyPr/>
          <a:lstStyle/>
          <a:p>
            <a:r>
              <a:rPr lang="en-US" dirty="0"/>
              <a:t>Table 28-2 </a:t>
            </a:r>
            <a:r>
              <a:rPr lang="en-US" dirty="0" smtClean="0"/>
              <a:t>Most </a:t>
            </a:r>
            <a:r>
              <a:rPr lang="en-US" dirty="0"/>
              <a:t>Commonly Prescribed Antihypertensive Agents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97446383"/>
              </p:ext>
            </p:extLst>
          </p:nvPr>
        </p:nvGraphicFramePr>
        <p:xfrm>
          <a:off x="457200" y="1600200"/>
          <a:ext cx="8229600" cy="4434840"/>
        </p:xfrm>
        <a:graphic>
          <a:graphicData uri="http://schemas.openxmlformats.org/drawingml/2006/table">
            <a:tbl>
              <a:tblPr firstRow="1" bandRow="1">
                <a:tableStyleId>{3B4B98B0-60AC-42C2-AFA5-B58CD77FA1E5}</a:tableStyleId>
              </a:tblPr>
              <a:tblGrid>
                <a:gridCol w="2057400"/>
                <a:gridCol w="2057400"/>
                <a:gridCol w="2057400"/>
                <a:gridCol w="2057400"/>
              </a:tblGrid>
              <a:tr h="370840">
                <a:tc>
                  <a:txBody>
                    <a:bodyPr/>
                    <a:lstStyle/>
                    <a:p>
                      <a:r>
                        <a:rPr lang="en-US" sz="1600" dirty="0" smtClean="0"/>
                        <a:t>GENERIC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TRADE</a:t>
                      </a:r>
                      <a:r>
                        <a:rPr lang="en-US" sz="1600" baseline="0" dirty="0" smtClean="0"/>
                        <a:t>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AVERAGE ADULT</a:t>
                      </a:r>
                      <a:r>
                        <a:rPr lang="en-US" sz="1600" baseline="0" dirty="0" smtClean="0"/>
                        <a:t> DOSAGE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ROUTE OF ADMINISTRATION</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tx1"/>
                          </a:solidFill>
                          <a:effectLst/>
                          <a:latin typeface="+mn-lt"/>
                          <a:ea typeface="+mn-ea"/>
                          <a:cs typeface="+mn-cs"/>
                        </a:rPr>
                        <a:t>Diuretics </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tx1"/>
                          </a:solidFill>
                          <a:effectLst/>
                          <a:latin typeface="+mn-lt"/>
                          <a:ea typeface="+mn-ea"/>
                          <a:cs typeface="+mn-cs"/>
                        </a:rPr>
                        <a:t>Beta-Adrenergic Blockers (Beta-Blockers) </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600" b="0" kern="1200" dirty="0" err="1" smtClean="0">
                          <a:solidFill>
                            <a:schemeClr val="tx1"/>
                          </a:solidFill>
                          <a:effectLst/>
                          <a:latin typeface="+mn-lt"/>
                          <a:ea typeface="+mn-ea"/>
                          <a:cs typeface="+mn-cs"/>
                        </a:rPr>
                        <a:t>acebutolol</a:t>
                      </a:r>
                      <a:r>
                        <a:rPr lang="pt-BR" sz="1600" b="0" kern="1200" dirty="0" smtClean="0">
                          <a:solidFill>
                            <a:schemeClr val="tx1"/>
                          </a:solidFill>
                          <a:effectLst/>
                          <a:latin typeface="+mn-lt"/>
                          <a:ea typeface="+mn-ea"/>
                          <a:cs typeface="+mn-cs"/>
                        </a:rPr>
                        <a:t> </a:t>
                      </a:r>
                      <a:endParaRPr lang="pt-BR"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err="1" smtClean="0">
                          <a:solidFill>
                            <a:schemeClr val="tx1"/>
                          </a:solidFill>
                          <a:effectLst/>
                          <a:latin typeface="+mn-lt"/>
                          <a:ea typeface="+mn-ea"/>
                          <a:cs typeface="+mn-cs"/>
                        </a:rPr>
                        <a:t>Sectral</a:t>
                      </a:r>
                      <a:r>
                        <a:rPr lang="en-US" sz="1600" b="0" kern="1200" dirty="0" smtClean="0">
                          <a:solidFill>
                            <a:schemeClr val="tx1"/>
                          </a:solidFill>
                          <a:effectLst/>
                          <a:latin typeface="+mn-lt"/>
                          <a:ea typeface="+mn-ea"/>
                          <a:cs typeface="+mn-cs"/>
                        </a:rPr>
                        <a:t>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200–800 mg bid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atenolol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i-FI" sz="1600" b="0" kern="1200" dirty="0" err="1" smtClean="0">
                          <a:solidFill>
                            <a:schemeClr val="tx1"/>
                          </a:solidFill>
                          <a:effectLst/>
                          <a:latin typeface="+mn-lt"/>
                          <a:ea typeface="+mn-ea"/>
                          <a:cs typeface="+mn-cs"/>
                        </a:rPr>
                        <a:t>Tenormin</a:t>
                      </a:r>
                      <a:r>
                        <a:rPr lang="fi-FI" sz="1600" b="0" kern="1200" dirty="0" smtClean="0">
                          <a:solidFill>
                            <a:schemeClr val="tx1"/>
                          </a:solidFill>
                          <a:effectLst/>
                          <a:latin typeface="+mn-lt"/>
                          <a:ea typeface="+mn-ea"/>
                          <a:cs typeface="+mn-cs"/>
                        </a:rPr>
                        <a:t> </a:t>
                      </a:r>
                      <a:endParaRPr lang="fi-FI"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25–100 mg/d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sz="1600" b="0" kern="1200" dirty="0" err="1" smtClean="0">
                          <a:solidFill>
                            <a:schemeClr val="tx1"/>
                          </a:solidFill>
                          <a:effectLst/>
                          <a:latin typeface="+mn-lt"/>
                          <a:ea typeface="+mn-ea"/>
                          <a:cs typeface="+mn-cs"/>
                        </a:rPr>
                        <a:t>betaxolol</a:t>
                      </a:r>
                      <a:r>
                        <a:rPr lang="sv-SE" sz="1600" b="0" kern="1200" dirty="0" smtClean="0">
                          <a:solidFill>
                            <a:schemeClr val="tx1"/>
                          </a:solidFill>
                          <a:effectLst/>
                          <a:latin typeface="+mn-lt"/>
                          <a:ea typeface="+mn-ea"/>
                          <a:cs typeface="+mn-cs"/>
                        </a:rPr>
                        <a:t> </a:t>
                      </a:r>
                      <a:endParaRPr lang="sv-SE"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600" b="0" kern="1200" dirty="0" err="1" smtClean="0">
                          <a:solidFill>
                            <a:schemeClr val="tx1"/>
                          </a:solidFill>
                          <a:effectLst/>
                          <a:latin typeface="+mn-lt"/>
                          <a:ea typeface="+mn-ea"/>
                          <a:cs typeface="+mn-cs"/>
                        </a:rPr>
                        <a:t>Kerlone</a:t>
                      </a:r>
                      <a:r>
                        <a:rPr lang="it-IT" sz="1600" b="0" kern="1200" dirty="0" smtClean="0">
                          <a:solidFill>
                            <a:schemeClr val="tx1"/>
                          </a:solidFill>
                          <a:effectLst/>
                          <a:latin typeface="+mn-lt"/>
                          <a:ea typeface="+mn-ea"/>
                          <a:cs typeface="+mn-cs"/>
                        </a:rPr>
                        <a:t> </a:t>
                      </a:r>
                      <a:endParaRPr lang="it-IT"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10–20 mg/d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600" b="0" kern="1200" dirty="0" err="1" smtClean="0">
                          <a:solidFill>
                            <a:schemeClr val="tx1"/>
                          </a:solidFill>
                          <a:effectLst/>
                          <a:latin typeface="+mn-lt"/>
                          <a:ea typeface="+mn-ea"/>
                          <a:cs typeface="+mn-cs"/>
                        </a:rPr>
                        <a:t>bisoprolol</a:t>
                      </a:r>
                      <a:r>
                        <a:rPr lang="it-IT" sz="1600" b="0" kern="1200" dirty="0" smtClean="0">
                          <a:solidFill>
                            <a:schemeClr val="tx1"/>
                          </a:solidFill>
                          <a:effectLst/>
                          <a:latin typeface="+mn-lt"/>
                          <a:ea typeface="+mn-ea"/>
                          <a:cs typeface="+mn-cs"/>
                        </a:rPr>
                        <a:t> </a:t>
                      </a:r>
                      <a:endParaRPr lang="it-IT"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sz="1600" b="0" kern="1200" dirty="0" err="1" smtClean="0">
                          <a:solidFill>
                            <a:schemeClr val="tx1"/>
                          </a:solidFill>
                          <a:effectLst/>
                          <a:latin typeface="+mn-lt"/>
                          <a:ea typeface="+mn-ea"/>
                          <a:cs typeface="+mn-cs"/>
                        </a:rPr>
                        <a:t>Zebeta</a:t>
                      </a:r>
                      <a:r>
                        <a:rPr lang="sv-SE" sz="1600" b="0" kern="1200" dirty="0" smtClean="0">
                          <a:solidFill>
                            <a:schemeClr val="tx1"/>
                          </a:solidFill>
                          <a:effectLst/>
                          <a:latin typeface="+mn-lt"/>
                          <a:ea typeface="+mn-ea"/>
                          <a:cs typeface="+mn-cs"/>
                        </a:rPr>
                        <a:t> </a:t>
                      </a:r>
                      <a:endParaRPr lang="sv-SE"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2.5–20 mg/d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600" b="0" kern="1200" dirty="0" err="1" smtClean="0">
                          <a:solidFill>
                            <a:schemeClr val="tx1"/>
                          </a:solidFill>
                          <a:effectLst/>
                          <a:latin typeface="+mn-lt"/>
                          <a:ea typeface="+mn-ea"/>
                          <a:cs typeface="+mn-cs"/>
                        </a:rPr>
                        <a:t>metoprolol</a:t>
                      </a:r>
                      <a:r>
                        <a:rPr lang="tr-TR" sz="1600" b="0" kern="1200" dirty="0" smtClean="0">
                          <a:solidFill>
                            <a:schemeClr val="tx1"/>
                          </a:solidFill>
                          <a:effectLst/>
                          <a:latin typeface="+mn-lt"/>
                          <a:ea typeface="+mn-ea"/>
                          <a:cs typeface="+mn-cs"/>
                        </a:rPr>
                        <a:t> </a:t>
                      </a:r>
                      <a:endParaRPr lang="tr-TR"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600" b="0" kern="1200" dirty="0" err="1" smtClean="0">
                          <a:solidFill>
                            <a:schemeClr val="tx1"/>
                          </a:solidFill>
                          <a:effectLst/>
                          <a:latin typeface="+mn-lt"/>
                          <a:ea typeface="+mn-ea"/>
                          <a:cs typeface="+mn-cs"/>
                        </a:rPr>
                        <a:t>Lopressor</a:t>
                      </a:r>
                      <a:r>
                        <a:rPr lang="it-IT" sz="1600" b="0" kern="1200" dirty="0" smtClean="0">
                          <a:solidFill>
                            <a:schemeClr val="tx1"/>
                          </a:solidFill>
                          <a:effectLst/>
                          <a:latin typeface="+mn-lt"/>
                          <a:ea typeface="+mn-ea"/>
                          <a:cs typeface="+mn-cs"/>
                        </a:rPr>
                        <a:t> </a:t>
                      </a:r>
                      <a:endParaRPr lang="it-IT"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50–450 mg/d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600" b="0" kern="1200" dirty="0" err="1" smtClean="0">
                          <a:solidFill>
                            <a:schemeClr val="tx1"/>
                          </a:solidFill>
                          <a:effectLst/>
                          <a:latin typeface="+mn-lt"/>
                          <a:ea typeface="+mn-ea"/>
                          <a:cs typeface="+mn-cs"/>
                        </a:rPr>
                        <a:t>nadolol</a:t>
                      </a:r>
                      <a:r>
                        <a:rPr lang="tr-TR" sz="1600" b="0" kern="1200" dirty="0" smtClean="0">
                          <a:solidFill>
                            <a:schemeClr val="tx1"/>
                          </a:solidFill>
                          <a:effectLst/>
                          <a:latin typeface="+mn-lt"/>
                          <a:ea typeface="+mn-ea"/>
                          <a:cs typeface="+mn-cs"/>
                        </a:rPr>
                        <a:t> </a:t>
                      </a:r>
                      <a:endParaRPr lang="tr-TR"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s-IS" sz="1600" b="0" kern="1200" dirty="0" smtClean="0">
                          <a:solidFill>
                            <a:schemeClr val="tx1"/>
                          </a:solidFill>
                          <a:effectLst/>
                          <a:latin typeface="+mn-lt"/>
                          <a:ea typeface="+mn-ea"/>
                          <a:cs typeface="+mn-cs"/>
                        </a:rPr>
                        <a:t>Corgard </a:t>
                      </a:r>
                      <a:endParaRPr lang="is-I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40–320 mg/d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err="1" smtClean="0">
                          <a:solidFill>
                            <a:schemeClr val="tx1"/>
                          </a:solidFill>
                          <a:effectLst/>
                          <a:latin typeface="+mn-lt"/>
                          <a:ea typeface="+mn-ea"/>
                          <a:cs typeface="+mn-cs"/>
                        </a:rPr>
                        <a:t>penbutolol</a:t>
                      </a:r>
                      <a:r>
                        <a:rPr lang="en-US" sz="1600" b="0" kern="1200" dirty="0" smtClean="0">
                          <a:solidFill>
                            <a:schemeClr val="tx1"/>
                          </a:solidFill>
                          <a:effectLst/>
                          <a:latin typeface="+mn-lt"/>
                          <a:ea typeface="+mn-ea"/>
                          <a:cs typeface="+mn-cs"/>
                        </a:rPr>
                        <a:t>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i-FI" sz="1600" b="0" kern="1200" dirty="0" err="1" smtClean="0">
                          <a:solidFill>
                            <a:schemeClr val="tx1"/>
                          </a:solidFill>
                          <a:effectLst/>
                          <a:latin typeface="+mn-lt"/>
                          <a:ea typeface="+mn-ea"/>
                          <a:cs typeface="+mn-cs"/>
                        </a:rPr>
                        <a:t>Levatol</a:t>
                      </a:r>
                      <a:r>
                        <a:rPr lang="fi-FI" sz="1600" b="0" kern="1200" dirty="0" smtClean="0">
                          <a:solidFill>
                            <a:schemeClr val="tx1"/>
                          </a:solidFill>
                          <a:effectLst/>
                          <a:latin typeface="+mn-lt"/>
                          <a:ea typeface="+mn-ea"/>
                          <a:cs typeface="+mn-cs"/>
                        </a:rPr>
                        <a:t> </a:t>
                      </a:r>
                      <a:endParaRPr lang="fi-FI"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20–80 mg/d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bid, twice a day; PO, oral; IV, intravenous; </a:t>
                      </a:r>
                      <a:r>
                        <a:rPr lang="en-US" sz="1400" b="0" kern="1200" dirty="0" err="1" smtClean="0">
                          <a:solidFill>
                            <a:schemeClr val="tx1"/>
                          </a:solidFill>
                          <a:effectLst/>
                          <a:latin typeface="+mn-lt"/>
                          <a:ea typeface="+mn-ea"/>
                          <a:cs typeface="+mn-cs"/>
                        </a:rPr>
                        <a:t>tid</a:t>
                      </a:r>
                      <a:r>
                        <a:rPr lang="en-US" sz="1400" b="0" kern="1200" dirty="0" smtClean="0">
                          <a:solidFill>
                            <a:schemeClr val="tx1"/>
                          </a:solidFill>
                          <a:effectLst/>
                          <a:latin typeface="+mn-lt"/>
                          <a:ea typeface="+mn-ea"/>
                          <a:cs typeface="+mn-cs"/>
                        </a:rPr>
                        <a:t>, three times a day; </a:t>
                      </a:r>
                      <a:r>
                        <a:rPr lang="en-US" sz="1400" b="0" kern="1200" dirty="0" err="1" smtClean="0">
                          <a:solidFill>
                            <a:schemeClr val="tx1"/>
                          </a:solidFill>
                          <a:effectLst/>
                          <a:latin typeface="+mn-lt"/>
                          <a:ea typeface="+mn-ea"/>
                          <a:cs typeface="+mn-cs"/>
                        </a:rPr>
                        <a:t>qid</a:t>
                      </a:r>
                      <a:r>
                        <a:rPr lang="en-US" sz="1400" b="0" kern="1200" dirty="0" smtClean="0">
                          <a:solidFill>
                            <a:schemeClr val="tx1"/>
                          </a:solidFill>
                          <a:effectLst/>
                          <a:latin typeface="+mn-lt"/>
                          <a:ea typeface="+mn-ea"/>
                          <a:cs typeface="+mn-cs"/>
                        </a:rPr>
                        <a:t>, four times a day; IM, intramuscular. </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7" name="TextBox 6"/>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2640724765"/>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8"/>
          <p:cNvSpPr>
            <a:spLocks noGrp="1" noChangeArrowheads="1"/>
          </p:cNvSpPr>
          <p:nvPr/>
        </p:nvSpPr>
        <p:spPr bwMode="auto">
          <a:xfrm>
            <a:off x="228600" y="5181600"/>
            <a:ext cx="868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endParaRPr lang="en-GB" sz="1400" b="0">
              <a:latin typeface="Arial" charset="0"/>
            </a:endParaRPr>
          </a:p>
        </p:txBody>
      </p:sp>
      <p:sp>
        <p:nvSpPr>
          <p:cNvPr id="2" name="Title 1"/>
          <p:cNvSpPr>
            <a:spLocks noGrp="1"/>
          </p:cNvSpPr>
          <p:nvPr>
            <p:ph type="title"/>
          </p:nvPr>
        </p:nvSpPr>
        <p:spPr/>
        <p:txBody>
          <a:bodyPr/>
          <a:lstStyle/>
          <a:p>
            <a:r>
              <a:rPr lang="en-US" dirty="0"/>
              <a:t>Table 28-2 </a:t>
            </a:r>
            <a:r>
              <a:rPr lang="en-US" dirty="0" smtClean="0"/>
              <a:t>Most </a:t>
            </a:r>
            <a:r>
              <a:rPr lang="en-US" dirty="0"/>
              <a:t>Commonly Prescribed Antihypertensive Agents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91791025"/>
              </p:ext>
            </p:extLst>
          </p:nvPr>
        </p:nvGraphicFramePr>
        <p:xfrm>
          <a:off x="457200" y="1600200"/>
          <a:ext cx="8229600" cy="2951480"/>
        </p:xfrm>
        <a:graphic>
          <a:graphicData uri="http://schemas.openxmlformats.org/drawingml/2006/table">
            <a:tbl>
              <a:tblPr firstRow="1" bandRow="1">
                <a:tableStyleId>{3B4B98B0-60AC-42C2-AFA5-B58CD77FA1E5}</a:tableStyleId>
              </a:tblPr>
              <a:tblGrid>
                <a:gridCol w="2057400"/>
                <a:gridCol w="2057400"/>
                <a:gridCol w="2057400"/>
                <a:gridCol w="2057400"/>
              </a:tblGrid>
              <a:tr h="370840">
                <a:tc>
                  <a:txBody>
                    <a:bodyPr/>
                    <a:lstStyle/>
                    <a:p>
                      <a:r>
                        <a:rPr lang="en-US" sz="1600" dirty="0" smtClean="0"/>
                        <a:t>GENERIC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TRADE</a:t>
                      </a:r>
                      <a:r>
                        <a:rPr lang="en-US" sz="1600" baseline="0" dirty="0" smtClean="0"/>
                        <a:t>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AVERAGE ADULT</a:t>
                      </a:r>
                      <a:r>
                        <a:rPr lang="en-US" sz="1600" baseline="0" dirty="0" smtClean="0"/>
                        <a:t> DOSAGE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ROUTE OF ADMINISTRATION</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tx1"/>
                          </a:solidFill>
                          <a:effectLst/>
                          <a:latin typeface="+mn-lt"/>
                          <a:ea typeface="+mn-ea"/>
                          <a:cs typeface="+mn-cs"/>
                        </a:rPr>
                        <a:t>Diuretics </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tx1"/>
                          </a:solidFill>
                          <a:effectLst/>
                          <a:latin typeface="+mn-lt"/>
                          <a:ea typeface="+mn-ea"/>
                          <a:cs typeface="+mn-cs"/>
                        </a:rPr>
                        <a:t>Beta-Adrenergic Blockers (Beta-Blockers) </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u-HU" sz="1600" b="0" kern="1200" dirty="0" smtClean="0">
                          <a:solidFill>
                            <a:schemeClr val="tx1"/>
                          </a:solidFill>
                          <a:effectLst/>
                          <a:latin typeface="+mn-lt"/>
                          <a:ea typeface="+mn-ea"/>
                          <a:cs typeface="+mn-cs"/>
                        </a:rPr>
                        <a:t>pindolol </a:t>
                      </a:r>
                      <a:endParaRPr lang="hu-HU"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600" b="0" kern="1200" dirty="0" smtClean="0">
                          <a:solidFill>
                            <a:schemeClr val="tx1"/>
                          </a:solidFill>
                          <a:effectLst/>
                          <a:latin typeface="+mn-lt"/>
                          <a:ea typeface="+mn-ea"/>
                          <a:cs typeface="+mn-cs"/>
                        </a:rPr>
                        <a:t>Visken </a:t>
                      </a:r>
                      <a:endParaRPr lang="da-DK"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up to 60 mg/d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600" b="0" kern="1200" dirty="0" err="1" smtClean="0">
                          <a:solidFill>
                            <a:schemeClr val="tx1"/>
                          </a:solidFill>
                          <a:effectLst/>
                          <a:latin typeface="+mn-lt"/>
                          <a:ea typeface="+mn-ea"/>
                          <a:cs typeface="+mn-cs"/>
                        </a:rPr>
                        <a:t>propranolol</a:t>
                      </a:r>
                      <a:r>
                        <a:rPr lang="it-IT" sz="1600" b="0" kern="1200" dirty="0" smtClean="0">
                          <a:solidFill>
                            <a:schemeClr val="tx1"/>
                          </a:solidFill>
                          <a:effectLst/>
                          <a:latin typeface="+mn-lt"/>
                          <a:ea typeface="+mn-ea"/>
                          <a:cs typeface="+mn-cs"/>
                        </a:rPr>
                        <a:t> </a:t>
                      </a:r>
                      <a:endParaRPr lang="it-IT"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Inderal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10–240 mg/d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err="1" smtClean="0">
                          <a:solidFill>
                            <a:schemeClr val="tx1"/>
                          </a:solidFill>
                          <a:effectLst/>
                          <a:latin typeface="+mn-lt"/>
                          <a:ea typeface="+mn-ea"/>
                          <a:cs typeface="+mn-cs"/>
                        </a:rPr>
                        <a:t>timolol</a:t>
                      </a:r>
                      <a:r>
                        <a:rPr lang="en-US" sz="1600" b="0" kern="1200" dirty="0" smtClean="0">
                          <a:solidFill>
                            <a:schemeClr val="tx1"/>
                          </a:solidFill>
                          <a:effectLst/>
                          <a:latin typeface="+mn-lt"/>
                          <a:ea typeface="+mn-ea"/>
                          <a:cs typeface="+mn-cs"/>
                        </a:rPr>
                        <a:t>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o-RO" sz="1600" b="0" kern="1200" dirty="0" smtClean="0">
                          <a:solidFill>
                            <a:schemeClr val="tx1"/>
                          </a:solidFill>
                          <a:effectLst/>
                          <a:latin typeface="+mn-lt"/>
                          <a:ea typeface="+mn-ea"/>
                          <a:cs typeface="+mn-cs"/>
                        </a:rPr>
                        <a:t>Blocadren </a:t>
                      </a:r>
                      <a:endParaRPr lang="ro-RO"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20–60 mg/d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bid, twice a day; PO, oral; IV, intravenous; </a:t>
                      </a:r>
                      <a:r>
                        <a:rPr lang="en-US" sz="1400" b="0" kern="1200" dirty="0" err="1" smtClean="0">
                          <a:solidFill>
                            <a:schemeClr val="tx1"/>
                          </a:solidFill>
                          <a:effectLst/>
                          <a:latin typeface="+mn-lt"/>
                          <a:ea typeface="+mn-ea"/>
                          <a:cs typeface="+mn-cs"/>
                        </a:rPr>
                        <a:t>tid</a:t>
                      </a:r>
                      <a:r>
                        <a:rPr lang="en-US" sz="1400" b="0" kern="1200" dirty="0" smtClean="0">
                          <a:solidFill>
                            <a:schemeClr val="tx1"/>
                          </a:solidFill>
                          <a:effectLst/>
                          <a:latin typeface="+mn-lt"/>
                          <a:ea typeface="+mn-ea"/>
                          <a:cs typeface="+mn-cs"/>
                        </a:rPr>
                        <a:t>, three times a day; </a:t>
                      </a:r>
                      <a:r>
                        <a:rPr lang="en-US" sz="1400" b="0" kern="1200" dirty="0" err="1" smtClean="0">
                          <a:solidFill>
                            <a:schemeClr val="tx1"/>
                          </a:solidFill>
                          <a:effectLst/>
                          <a:latin typeface="+mn-lt"/>
                          <a:ea typeface="+mn-ea"/>
                          <a:cs typeface="+mn-cs"/>
                        </a:rPr>
                        <a:t>qid</a:t>
                      </a:r>
                      <a:r>
                        <a:rPr lang="en-US" sz="1400" b="0" kern="1200" dirty="0" smtClean="0">
                          <a:solidFill>
                            <a:schemeClr val="tx1"/>
                          </a:solidFill>
                          <a:effectLst/>
                          <a:latin typeface="+mn-lt"/>
                          <a:ea typeface="+mn-ea"/>
                          <a:cs typeface="+mn-cs"/>
                        </a:rPr>
                        <a:t>, four times a day; IM, intramuscular. </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5" name="TextBox 4"/>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1413415706"/>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8"/>
          <p:cNvSpPr>
            <a:spLocks noGrp="1" noChangeArrowheads="1"/>
          </p:cNvSpPr>
          <p:nvPr/>
        </p:nvSpPr>
        <p:spPr bwMode="auto">
          <a:xfrm>
            <a:off x="228600" y="5181600"/>
            <a:ext cx="868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endParaRPr lang="en-GB" sz="1400" b="0">
              <a:latin typeface="Arial" charset="0"/>
            </a:endParaRPr>
          </a:p>
        </p:txBody>
      </p:sp>
      <p:sp>
        <p:nvSpPr>
          <p:cNvPr id="2" name="Title 1"/>
          <p:cNvSpPr>
            <a:spLocks noGrp="1"/>
          </p:cNvSpPr>
          <p:nvPr>
            <p:ph type="title"/>
          </p:nvPr>
        </p:nvSpPr>
        <p:spPr/>
        <p:txBody>
          <a:bodyPr/>
          <a:lstStyle/>
          <a:p>
            <a:r>
              <a:rPr lang="en-US" dirty="0"/>
              <a:t>Table 28-2 </a:t>
            </a:r>
            <a:r>
              <a:rPr lang="en-US" dirty="0" smtClean="0"/>
              <a:t>Most </a:t>
            </a:r>
            <a:r>
              <a:rPr lang="en-US" dirty="0"/>
              <a:t>Commonly Prescribed Antihypertensive Agents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8391780"/>
              </p:ext>
            </p:extLst>
          </p:nvPr>
        </p:nvGraphicFramePr>
        <p:xfrm>
          <a:off x="457200" y="1600200"/>
          <a:ext cx="8229600" cy="3881119"/>
        </p:xfrm>
        <a:graphic>
          <a:graphicData uri="http://schemas.openxmlformats.org/drawingml/2006/table">
            <a:tbl>
              <a:tblPr firstRow="1" bandRow="1">
                <a:tableStyleId>{3B4B98B0-60AC-42C2-AFA5-B58CD77FA1E5}</a:tableStyleId>
              </a:tblPr>
              <a:tblGrid>
                <a:gridCol w="2057400"/>
                <a:gridCol w="2057400"/>
                <a:gridCol w="2057400"/>
                <a:gridCol w="2057400"/>
              </a:tblGrid>
              <a:tr h="370840">
                <a:tc>
                  <a:txBody>
                    <a:bodyPr/>
                    <a:lstStyle/>
                    <a:p>
                      <a:r>
                        <a:rPr lang="en-US" sz="1600" dirty="0" smtClean="0"/>
                        <a:t>GENERIC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TRADE</a:t>
                      </a:r>
                      <a:r>
                        <a:rPr lang="en-US" sz="1600" baseline="0" dirty="0" smtClean="0"/>
                        <a:t>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AVERAGE ADULT</a:t>
                      </a:r>
                      <a:r>
                        <a:rPr lang="en-US" sz="1600" baseline="0" dirty="0" smtClean="0"/>
                        <a:t> DOSAGE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ROUTE OF ADMINISTRATION</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tx1"/>
                          </a:solidFill>
                          <a:effectLst/>
                          <a:latin typeface="+mn-lt"/>
                          <a:ea typeface="+mn-ea"/>
                          <a:cs typeface="+mn-cs"/>
                        </a:rPr>
                        <a:t>Diuretics </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tx1"/>
                          </a:solidFill>
                          <a:effectLst/>
                          <a:latin typeface="+mn-lt"/>
                          <a:ea typeface="+mn-ea"/>
                          <a:cs typeface="+mn-cs"/>
                        </a:rPr>
                        <a:t>Alpha-Adrenergic and Beta-Adrenergic Blockers </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sz="1600" b="0" kern="1200" dirty="0" err="1" smtClean="0">
                          <a:solidFill>
                            <a:schemeClr val="tx1"/>
                          </a:solidFill>
                          <a:effectLst/>
                          <a:latin typeface="+mn-lt"/>
                          <a:ea typeface="+mn-ea"/>
                          <a:cs typeface="+mn-cs"/>
                        </a:rPr>
                        <a:t>labetalol</a:t>
                      </a:r>
                      <a:r>
                        <a:rPr lang="sv-SE" sz="1600" b="0" kern="1200" dirty="0" smtClean="0">
                          <a:solidFill>
                            <a:schemeClr val="tx1"/>
                          </a:solidFill>
                          <a:effectLst/>
                          <a:latin typeface="+mn-lt"/>
                          <a:ea typeface="+mn-ea"/>
                          <a:cs typeface="+mn-cs"/>
                        </a:rPr>
                        <a:t> </a:t>
                      </a:r>
                      <a:endParaRPr lang="sv-SE"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err="1" smtClean="0">
                          <a:solidFill>
                            <a:schemeClr val="tx1"/>
                          </a:solidFill>
                          <a:effectLst/>
                          <a:latin typeface="+mn-lt"/>
                          <a:ea typeface="+mn-ea"/>
                          <a:cs typeface="+mn-cs"/>
                        </a:rPr>
                        <a:t>Trandate</a:t>
                      </a:r>
                      <a:r>
                        <a:rPr lang="en-US" sz="1600" b="0" kern="120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600" b="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600" b="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(Generic only)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600" b="0" kern="1200" dirty="0" smtClean="0">
                          <a:solidFill>
                            <a:schemeClr val="tx1"/>
                          </a:solidFill>
                          <a:effectLst/>
                          <a:latin typeface="+mn-lt"/>
                          <a:ea typeface="+mn-ea"/>
                          <a:cs typeface="+mn-cs"/>
                        </a:rPr>
                        <a:t>100–400 mg PO </a:t>
                      </a:r>
                      <a:r>
                        <a:rPr lang="pt-BR" sz="1600" b="0" kern="1200" dirty="0" err="1" smtClean="0">
                          <a:solidFill>
                            <a:schemeClr val="tx1"/>
                          </a:solidFill>
                          <a:effectLst/>
                          <a:latin typeface="+mn-lt"/>
                          <a:ea typeface="+mn-ea"/>
                          <a:cs typeface="+mn-cs"/>
                        </a:rPr>
                        <a:t>bid</a:t>
                      </a:r>
                      <a:r>
                        <a:rPr lang="pt-BR" sz="1600" b="0" kern="1200" dirty="0" smtClean="0">
                          <a:solidFill>
                            <a:schemeClr val="tx1"/>
                          </a:solidFill>
                          <a:effectLst/>
                          <a:latin typeface="+mn-lt"/>
                          <a:ea typeface="+mn-ea"/>
                          <a:cs typeface="+mn-cs"/>
                        </a:rPr>
                        <a:t> (</a:t>
                      </a:r>
                      <a:r>
                        <a:rPr lang="pt-BR" sz="1600" b="0" kern="1200" dirty="0" err="1" smtClean="0">
                          <a:solidFill>
                            <a:schemeClr val="tx1"/>
                          </a:solidFill>
                          <a:effectLst/>
                          <a:latin typeface="+mn-lt"/>
                          <a:ea typeface="+mn-ea"/>
                          <a:cs typeface="+mn-cs"/>
                        </a:rPr>
                        <a:t>maximum</a:t>
                      </a:r>
                      <a:r>
                        <a:rPr lang="pt-BR" sz="1600" b="0" kern="1200" dirty="0" smtClean="0">
                          <a:solidFill>
                            <a:schemeClr val="tx1"/>
                          </a:solidFill>
                          <a:effectLst/>
                          <a:latin typeface="+mn-lt"/>
                          <a:ea typeface="+mn-ea"/>
                          <a:cs typeface="+mn-cs"/>
                        </a:rPr>
                        <a:t>: 1,200–2,400 mg/</a:t>
                      </a:r>
                      <a:r>
                        <a:rPr lang="pt-BR" sz="1600" b="0" kern="1200" dirty="0" err="1" smtClean="0">
                          <a:solidFill>
                            <a:schemeClr val="tx1"/>
                          </a:solidFill>
                          <a:effectLst/>
                          <a:latin typeface="+mn-lt"/>
                          <a:ea typeface="+mn-ea"/>
                          <a:cs typeface="+mn-cs"/>
                        </a:rPr>
                        <a:t>d</a:t>
                      </a:r>
                      <a:r>
                        <a:rPr lang="pt-BR" sz="1600" b="0" kern="1200" dirty="0" smtClean="0">
                          <a:solidFill>
                            <a:schemeClr val="tx1"/>
                          </a:solidFill>
                          <a:effectLst/>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20 mg slowly over 2 min, with 40–80 mg q10min if needed (maximum: 300 g total dose)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p>
                    <a:p>
                      <a:endParaRPr lang="en-US" sz="1600" dirty="0" smtClean="0"/>
                    </a:p>
                    <a:p>
                      <a:endParaRPr lang="en-US" sz="1600" dirty="0" smtClean="0"/>
                    </a:p>
                    <a:p>
                      <a:endParaRPr lang="en-US" sz="1600" dirty="0" smtClean="0"/>
                    </a:p>
                    <a:p>
                      <a:r>
                        <a:rPr lang="en-US" sz="1600" dirty="0" smtClean="0"/>
                        <a:t>IV</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bid, twice a day; PO, oral; IV, intravenous; </a:t>
                      </a:r>
                      <a:r>
                        <a:rPr lang="en-US" sz="1400" b="0" kern="1200" dirty="0" err="1" smtClean="0">
                          <a:solidFill>
                            <a:schemeClr val="tx1"/>
                          </a:solidFill>
                          <a:effectLst/>
                          <a:latin typeface="+mn-lt"/>
                          <a:ea typeface="+mn-ea"/>
                          <a:cs typeface="+mn-cs"/>
                        </a:rPr>
                        <a:t>tid</a:t>
                      </a:r>
                      <a:r>
                        <a:rPr lang="en-US" sz="1400" b="0" kern="1200" dirty="0" smtClean="0">
                          <a:solidFill>
                            <a:schemeClr val="tx1"/>
                          </a:solidFill>
                          <a:effectLst/>
                          <a:latin typeface="+mn-lt"/>
                          <a:ea typeface="+mn-ea"/>
                          <a:cs typeface="+mn-cs"/>
                        </a:rPr>
                        <a:t>, three times a day; </a:t>
                      </a:r>
                      <a:r>
                        <a:rPr lang="en-US" sz="1400" b="0" kern="1200" dirty="0" err="1" smtClean="0">
                          <a:solidFill>
                            <a:schemeClr val="tx1"/>
                          </a:solidFill>
                          <a:effectLst/>
                          <a:latin typeface="+mn-lt"/>
                          <a:ea typeface="+mn-ea"/>
                          <a:cs typeface="+mn-cs"/>
                        </a:rPr>
                        <a:t>qid</a:t>
                      </a:r>
                      <a:r>
                        <a:rPr lang="en-US" sz="1400" b="0" kern="1200" dirty="0" smtClean="0">
                          <a:solidFill>
                            <a:schemeClr val="tx1"/>
                          </a:solidFill>
                          <a:effectLst/>
                          <a:latin typeface="+mn-lt"/>
                          <a:ea typeface="+mn-ea"/>
                          <a:cs typeface="+mn-cs"/>
                        </a:rPr>
                        <a:t>, four times a day; IM, intramuscular. </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5" name="TextBox 4"/>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005762233"/>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8"/>
          <p:cNvSpPr>
            <a:spLocks noGrp="1" noChangeArrowheads="1"/>
          </p:cNvSpPr>
          <p:nvPr/>
        </p:nvSpPr>
        <p:spPr bwMode="auto">
          <a:xfrm>
            <a:off x="228600" y="5181600"/>
            <a:ext cx="868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endParaRPr lang="en-GB" sz="1400" b="0">
              <a:latin typeface="Arial" charset="0"/>
            </a:endParaRPr>
          </a:p>
        </p:txBody>
      </p:sp>
      <p:sp>
        <p:nvSpPr>
          <p:cNvPr id="2" name="Title 1"/>
          <p:cNvSpPr>
            <a:spLocks noGrp="1"/>
          </p:cNvSpPr>
          <p:nvPr>
            <p:ph type="title"/>
          </p:nvPr>
        </p:nvSpPr>
        <p:spPr/>
        <p:txBody>
          <a:bodyPr/>
          <a:lstStyle/>
          <a:p>
            <a:r>
              <a:rPr lang="en-US" dirty="0"/>
              <a:t>Table 28-2 </a:t>
            </a:r>
            <a:r>
              <a:rPr lang="en-US" dirty="0" smtClean="0"/>
              <a:t>Most </a:t>
            </a:r>
            <a:r>
              <a:rPr lang="en-US" dirty="0"/>
              <a:t>Commonly Prescribed Antihypertensive Agents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63199059"/>
              </p:ext>
            </p:extLst>
          </p:nvPr>
        </p:nvGraphicFramePr>
        <p:xfrm>
          <a:off x="457200" y="1524000"/>
          <a:ext cx="8229600" cy="4714240"/>
        </p:xfrm>
        <a:graphic>
          <a:graphicData uri="http://schemas.openxmlformats.org/drawingml/2006/table">
            <a:tbl>
              <a:tblPr firstRow="1" bandRow="1">
                <a:tableStyleId>{3B4B98B0-60AC-42C2-AFA5-B58CD77FA1E5}</a:tableStyleId>
              </a:tblPr>
              <a:tblGrid>
                <a:gridCol w="2057400"/>
                <a:gridCol w="2057400"/>
                <a:gridCol w="2057400"/>
                <a:gridCol w="2057400"/>
              </a:tblGrid>
              <a:tr h="370840">
                <a:tc>
                  <a:txBody>
                    <a:bodyPr/>
                    <a:lstStyle/>
                    <a:p>
                      <a:r>
                        <a:rPr lang="en-US" sz="1600" dirty="0" smtClean="0"/>
                        <a:t>GENERIC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TRADE</a:t>
                      </a:r>
                      <a:r>
                        <a:rPr lang="en-US" sz="1600" baseline="0" dirty="0" smtClean="0"/>
                        <a:t>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AVERAGE ADULT</a:t>
                      </a:r>
                      <a:r>
                        <a:rPr lang="en-US" sz="1600" baseline="0" dirty="0" smtClean="0"/>
                        <a:t> DOSAGE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ROUTE OF ADMINISTRATION</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tx1"/>
                          </a:solidFill>
                          <a:effectLst/>
                          <a:latin typeface="+mn-lt"/>
                          <a:ea typeface="+mn-ea"/>
                          <a:cs typeface="+mn-cs"/>
                        </a:rPr>
                        <a:t>Diuretics </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tx1"/>
                          </a:solidFill>
                          <a:effectLst/>
                          <a:latin typeface="+mn-lt"/>
                          <a:ea typeface="+mn-ea"/>
                          <a:cs typeface="+mn-cs"/>
                        </a:rPr>
                        <a:t>Centrally Acting Blockers </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r-HR" sz="1600" b="0" kern="1200" dirty="0" smtClean="0">
                          <a:solidFill>
                            <a:schemeClr val="tx1"/>
                          </a:solidFill>
                          <a:effectLst/>
                          <a:latin typeface="+mn-lt"/>
                          <a:ea typeface="+mn-ea"/>
                          <a:cs typeface="+mn-cs"/>
                        </a:rPr>
                        <a:t>clonidine </a:t>
                      </a:r>
                      <a:endParaRPr lang="hr-HR"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600" b="0" kern="1200" dirty="0" err="1" smtClean="0">
                          <a:solidFill>
                            <a:schemeClr val="tx1"/>
                          </a:solidFill>
                          <a:effectLst/>
                          <a:latin typeface="+mn-lt"/>
                          <a:ea typeface="+mn-ea"/>
                          <a:cs typeface="+mn-cs"/>
                        </a:rPr>
                        <a:t>Catapres</a:t>
                      </a:r>
                      <a:r>
                        <a:rPr lang="pt-BR" sz="1600" b="0" kern="1200" dirty="0" smtClean="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pt-BR" sz="1600" b="0" kern="1200" dirty="0" err="1" smtClean="0">
                          <a:solidFill>
                            <a:schemeClr val="tx1"/>
                          </a:solidFill>
                          <a:effectLst/>
                          <a:latin typeface="+mn-lt"/>
                          <a:ea typeface="+mn-ea"/>
                          <a:cs typeface="+mn-cs"/>
                        </a:rPr>
                        <a:t>Catapres</a:t>
                      </a:r>
                      <a:r>
                        <a:rPr lang="pt-BR" sz="1600" b="0" kern="1200" dirty="0" smtClean="0">
                          <a:solidFill>
                            <a:schemeClr val="tx1"/>
                          </a:solidFill>
                          <a:effectLst/>
                          <a:latin typeface="+mn-lt"/>
                          <a:ea typeface="+mn-ea"/>
                          <a:cs typeface="+mn-cs"/>
                        </a:rPr>
                        <a:t>-TTS </a:t>
                      </a:r>
                      <a:endParaRPr lang="pt-BR"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0.1–0.8 mg bid </a:t>
                      </a:r>
                      <a:endParaRPr lang="en-US" sz="1600" dirty="0" smtClean="0">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Apply patch q7d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p>
                    <a:p>
                      <a:r>
                        <a:rPr lang="en-US" sz="1600" dirty="0" smtClean="0"/>
                        <a:t>Transdermal</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600" b="0" kern="1200" dirty="0" err="1" smtClean="0">
                          <a:solidFill>
                            <a:schemeClr val="tx1"/>
                          </a:solidFill>
                          <a:effectLst/>
                          <a:latin typeface="+mn-lt"/>
                          <a:ea typeface="+mn-ea"/>
                          <a:cs typeface="+mn-cs"/>
                        </a:rPr>
                        <a:t>guanabenz</a:t>
                      </a:r>
                      <a:r>
                        <a:rPr lang="de-DE" sz="1600" b="0" kern="1200" dirty="0" smtClean="0">
                          <a:solidFill>
                            <a:schemeClr val="tx1"/>
                          </a:solidFill>
                          <a:effectLst/>
                          <a:latin typeface="+mn-lt"/>
                          <a:ea typeface="+mn-ea"/>
                          <a:cs typeface="+mn-cs"/>
                        </a:rPr>
                        <a:t> </a:t>
                      </a:r>
                      <a:endParaRPr lang="de-DE"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(Generic only)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4–32 mg bid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600" b="0" kern="1200" dirty="0" err="1" smtClean="0">
                          <a:solidFill>
                            <a:schemeClr val="tx1"/>
                          </a:solidFill>
                          <a:effectLst/>
                          <a:latin typeface="+mn-lt"/>
                          <a:ea typeface="+mn-ea"/>
                          <a:cs typeface="+mn-cs"/>
                        </a:rPr>
                        <a:t>guanfacine</a:t>
                      </a:r>
                      <a:r>
                        <a:rPr lang="es-ES_tradnl" sz="1600" b="0" kern="1200" dirty="0" smtClean="0">
                          <a:solidFill>
                            <a:schemeClr val="tx1"/>
                          </a:solidFill>
                          <a:effectLst/>
                          <a:latin typeface="+mn-lt"/>
                          <a:ea typeface="+mn-ea"/>
                          <a:cs typeface="+mn-cs"/>
                        </a:rPr>
                        <a:t> </a:t>
                      </a:r>
                      <a:endParaRPr lang="es-ES_tradnl"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b="0" kern="1200" dirty="0" err="1" smtClean="0">
                          <a:solidFill>
                            <a:schemeClr val="tx1"/>
                          </a:solidFill>
                          <a:effectLst/>
                          <a:latin typeface="+mn-lt"/>
                          <a:ea typeface="+mn-ea"/>
                          <a:cs typeface="+mn-cs"/>
                        </a:rPr>
                        <a:t>Tenex</a:t>
                      </a:r>
                      <a:r>
                        <a:rPr lang="fr-FR" sz="1600" b="0" kern="1200" dirty="0" smtClean="0">
                          <a:solidFill>
                            <a:schemeClr val="tx1"/>
                          </a:solidFill>
                          <a:effectLst/>
                          <a:latin typeface="+mn-lt"/>
                          <a:ea typeface="+mn-ea"/>
                          <a:cs typeface="+mn-cs"/>
                        </a:rPr>
                        <a:t> </a:t>
                      </a:r>
                      <a:endParaRPr lang="fr-FR"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1–3 mg bid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methyldopa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(Generic only) </a:t>
                      </a:r>
                    </a:p>
                    <a:p>
                      <a:pPr marL="0" marR="0" indent="0" algn="l" defTabSz="914400" rtl="0" eaLnBrk="1" fontAlgn="auto" latinLnBrk="0" hangingPunct="1">
                        <a:lnSpc>
                          <a:spcPct val="100000"/>
                        </a:lnSpc>
                        <a:spcBef>
                          <a:spcPts val="0"/>
                        </a:spcBef>
                        <a:spcAft>
                          <a:spcPts val="0"/>
                        </a:spcAft>
                        <a:buClrTx/>
                        <a:buSzTx/>
                        <a:buFontTx/>
                        <a:buNone/>
                        <a:tabLst/>
                        <a:defRPr/>
                      </a:pPr>
                      <a:r>
                        <a:rPr lang="da-DK" sz="1600" b="0" kern="1200" dirty="0" err="1" smtClean="0">
                          <a:solidFill>
                            <a:schemeClr val="tx1"/>
                          </a:solidFill>
                          <a:effectLst/>
                          <a:latin typeface="+mn-lt"/>
                          <a:ea typeface="+mn-ea"/>
                          <a:cs typeface="+mn-cs"/>
                        </a:rPr>
                        <a:t>Methyldopate</a:t>
                      </a:r>
                      <a:r>
                        <a:rPr lang="da-DK" sz="1600" b="0" kern="1200" dirty="0" smtClean="0">
                          <a:solidFill>
                            <a:schemeClr val="tx1"/>
                          </a:solidFill>
                          <a:effectLst/>
                          <a:latin typeface="+mn-lt"/>
                          <a:ea typeface="+mn-ea"/>
                          <a:cs typeface="+mn-cs"/>
                        </a:rPr>
                        <a:t> </a:t>
                      </a:r>
                      <a:r>
                        <a:rPr lang="da-DK" sz="1600" b="0" kern="1200" dirty="0" err="1" smtClean="0">
                          <a:solidFill>
                            <a:schemeClr val="tx1"/>
                          </a:solidFill>
                          <a:effectLst/>
                          <a:latin typeface="+mn-lt"/>
                          <a:ea typeface="+mn-ea"/>
                          <a:cs typeface="+mn-cs"/>
                        </a:rPr>
                        <a:t>Hcl</a:t>
                      </a:r>
                      <a:r>
                        <a:rPr lang="da-DK" sz="1600" b="0" kern="1200" dirty="0" smtClean="0">
                          <a:solidFill>
                            <a:schemeClr val="tx1"/>
                          </a:solidFill>
                          <a:effectLst/>
                          <a:latin typeface="+mn-lt"/>
                          <a:ea typeface="+mn-ea"/>
                          <a:cs typeface="+mn-cs"/>
                        </a:rPr>
                        <a:t> </a:t>
                      </a:r>
                      <a:endParaRPr lang="da-DK"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250 mg bid–</a:t>
                      </a:r>
                      <a:r>
                        <a:rPr lang="en-US" sz="1600" b="0" kern="1200" dirty="0" err="1" smtClean="0">
                          <a:solidFill>
                            <a:schemeClr val="tx1"/>
                          </a:solidFill>
                          <a:effectLst/>
                          <a:latin typeface="+mn-lt"/>
                          <a:ea typeface="+mn-ea"/>
                          <a:cs typeface="+mn-cs"/>
                        </a:rPr>
                        <a:t>tid</a:t>
                      </a:r>
                      <a:r>
                        <a:rPr lang="en-US" sz="1600" b="0" kern="1200" dirty="0" smtClean="0">
                          <a:solidFill>
                            <a:schemeClr val="tx1"/>
                          </a:solidFill>
                          <a:effectLst/>
                          <a:latin typeface="+mn-lt"/>
                          <a:ea typeface="+mn-ea"/>
                          <a:cs typeface="+mn-cs"/>
                        </a:rPr>
                        <a:t> (maximum: 3 g/d in divided doses) </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250–500 mg q6h, increased up to 1 g q6h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p>
                    <a:p>
                      <a:endParaRPr lang="en-US" sz="1600" dirty="0" smtClean="0"/>
                    </a:p>
                    <a:p>
                      <a:endParaRPr lang="en-US" sz="1600" dirty="0" smtClean="0"/>
                    </a:p>
                    <a:p>
                      <a:r>
                        <a:rPr lang="en-US" sz="1600" dirty="0" smtClean="0"/>
                        <a:t>IV</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bid, twice a day; PO, oral; IV, intravenous; </a:t>
                      </a:r>
                      <a:r>
                        <a:rPr lang="en-US" sz="1400" b="0" kern="1200" dirty="0" err="1" smtClean="0">
                          <a:solidFill>
                            <a:schemeClr val="tx1"/>
                          </a:solidFill>
                          <a:effectLst/>
                          <a:latin typeface="+mn-lt"/>
                          <a:ea typeface="+mn-ea"/>
                          <a:cs typeface="+mn-cs"/>
                        </a:rPr>
                        <a:t>tid</a:t>
                      </a:r>
                      <a:r>
                        <a:rPr lang="en-US" sz="1400" b="0" kern="1200" dirty="0" smtClean="0">
                          <a:solidFill>
                            <a:schemeClr val="tx1"/>
                          </a:solidFill>
                          <a:effectLst/>
                          <a:latin typeface="+mn-lt"/>
                          <a:ea typeface="+mn-ea"/>
                          <a:cs typeface="+mn-cs"/>
                        </a:rPr>
                        <a:t>, three times a day; </a:t>
                      </a:r>
                      <a:r>
                        <a:rPr lang="en-US" sz="1400" b="0" kern="1200" dirty="0" err="1" smtClean="0">
                          <a:solidFill>
                            <a:schemeClr val="tx1"/>
                          </a:solidFill>
                          <a:effectLst/>
                          <a:latin typeface="+mn-lt"/>
                          <a:ea typeface="+mn-ea"/>
                          <a:cs typeface="+mn-cs"/>
                        </a:rPr>
                        <a:t>qid</a:t>
                      </a:r>
                      <a:r>
                        <a:rPr lang="en-US" sz="1400" b="0" kern="1200" dirty="0" smtClean="0">
                          <a:solidFill>
                            <a:schemeClr val="tx1"/>
                          </a:solidFill>
                          <a:effectLst/>
                          <a:latin typeface="+mn-lt"/>
                          <a:ea typeface="+mn-ea"/>
                          <a:cs typeface="+mn-cs"/>
                        </a:rPr>
                        <a:t>, four times a day; IM, intramuscular. </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5" name="TextBox 4"/>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1182141017"/>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8"/>
          <p:cNvSpPr>
            <a:spLocks noGrp="1" noChangeArrowheads="1"/>
          </p:cNvSpPr>
          <p:nvPr/>
        </p:nvSpPr>
        <p:spPr bwMode="auto">
          <a:xfrm>
            <a:off x="228600" y="5181600"/>
            <a:ext cx="868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endParaRPr lang="en-GB" sz="1400" b="0">
              <a:latin typeface="Arial" charset="0"/>
            </a:endParaRPr>
          </a:p>
        </p:txBody>
      </p:sp>
      <p:sp>
        <p:nvSpPr>
          <p:cNvPr id="2" name="Title 1"/>
          <p:cNvSpPr>
            <a:spLocks noGrp="1"/>
          </p:cNvSpPr>
          <p:nvPr>
            <p:ph type="title"/>
          </p:nvPr>
        </p:nvSpPr>
        <p:spPr/>
        <p:txBody>
          <a:bodyPr/>
          <a:lstStyle/>
          <a:p>
            <a:r>
              <a:rPr lang="en-US" dirty="0"/>
              <a:t>Table 28-2 </a:t>
            </a:r>
            <a:r>
              <a:rPr lang="en-US" dirty="0" smtClean="0"/>
              <a:t>Most </a:t>
            </a:r>
            <a:r>
              <a:rPr lang="en-US" dirty="0"/>
              <a:t>Commonly Prescribed Antihypertensive Agents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177342"/>
              </p:ext>
            </p:extLst>
          </p:nvPr>
        </p:nvGraphicFramePr>
        <p:xfrm>
          <a:off x="457200" y="1600200"/>
          <a:ext cx="8229600" cy="3322320"/>
        </p:xfrm>
        <a:graphic>
          <a:graphicData uri="http://schemas.openxmlformats.org/drawingml/2006/table">
            <a:tbl>
              <a:tblPr firstRow="1" bandRow="1">
                <a:tableStyleId>{3B4B98B0-60AC-42C2-AFA5-B58CD77FA1E5}</a:tableStyleId>
              </a:tblPr>
              <a:tblGrid>
                <a:gridCol w="2057400"/>
                <a:gridCol w="2057400"/>
                <a:gridCol w="2057400"/>
                <a:gridCol w="2057400"/>
              </a:tblGrid>
              <a:tr h="370840">
                <a:tc>
                  <a:txBody>
                    <a:bodyPr/>
                    <a:lstStyle/>
                    <a:p>
                      <a:r>
                        <a:rPr lang="en-US" sz="1600" dirty="0" smtClean="0"/>
                        <a:t>GENERIC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TRADE</a:t>
                      </a:r>
                      <a:r>
                        <a:rPr lang="en-US" sz="1600" baseline="0" dirty="0" smtClean="0"/>
                        <a:t>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AVERAGE ADULT</a:t>
                      </a:r>
                      <a:r>
                        <a:rPr lang="en-US" sz="1600" baseline="0" dirty="0" smtClean="0"/>
                        <a:t> DOSAGE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ROUTE OF ADMINISTRATION</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tx1"/>
                          </a:solidFill>
                          <a:effectLst/>
                          <a:latin typeface="+mn-lt"/>
                          <a:ea typeface="+mn-ea"/>
                          <a:cs typeface="+mn-cs"/>
                        </a:rPr>
                        <a:t>Diuretics </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tx1"/>
                          </a:solidFill>
                          <a:effectLst/>
                          <a:latin typeface="+mn-lt"/>
                          <a:ea typeface="+mn-ea"/>
                          <a:cs typeface="+mn-cs"/>
                        </a:rPr>
                        <a:t>Peripherally Acting Blockers </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600" b="0" kern="1200" dirty="0" err="1" smtClean="0">
                          <a:solidFill>
                            <a:schemeClr val="tx1"/>
                          </a:solidFill>
                          <a:effectLst/>
                          <a:latin typeface="+mn-lt"/>
                          <a:ea typeface="+mn-ea"/>
                          <a:cs typeface="+mn-cs"/>
                        </a:rPr>
                        <a:t>doxazosin</a:t>
                      </a:r>
                      <a:r>
                        <a:rPr lang="pl-PL" sz="1600" b="0" kern="1200" dirty="0" smtClean="0">
                          <a:solidFill>
                            <a:schemeClr val="tx1"/>
                          </a:solidFill>
                          <a:effectLst/>
                          <a:latin typeface="+mn-lt"/>
                          <a:ea typeface="+mn-ea"/>
                          <a:cs typeface="+mn-cs"/>
                        </a:rPr>
                        <a:t> </a:t>
                      </a:r>
                      <a:endParaRPr lang="pl-PL"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600" b="0" kern="1200" dirty="0" err="1" smtClean="0">
                          <a:solidFill>
                            <a:schemeClr val="tx1"/>
                          </a:solidFill>
                          <a:effectLst/>
                          <a:latin typeface="+mn-lt"/>
                          <a:ea typeface="+mn-ea"/>
                          <a:cs typeface="+mn-cs"/>
                        </a:rPr>
                        <a:t>Cardura</a:t>
                      </a:r>
                      <a:r>
                        <a:rPr lang="tr-TR" sz="1600" b="0" kern="1200" dirty="0" smtClean="0">
                          <a:solidFill>
                            <a:schemeClr val="tx1"/>
                          </a:solidFill>
                          <a:effectLst/>
                          <a:latin typeface="+mn-lt"/>
                          <a:ea typeface="+mn-ea"/>
                          <a:cs typeface="+mn-cs"/>
                        </a:rPr>
                        <a:t> </a:t>
                      </a:r>
                      <a:endParaRPr lang="tr-TR"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1–16 mg/d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r-HR" sz="1600" b="0" kern="1200" dirty="0" smtClean="0">
                          <a:solidFill>
                            <a:schemeClr val="tx1"/>
                          </a:solidFill>
                          <a:effectLst/>
                          <a:latin typeface="+mn-lt"/>
                          <a:ea typeface="+mn-ea"/>
                          <a:cs typeface="+mn-cs"/>
                        </a:rPr>
                        <a:t>guanethidine </a:t>
                      </a:r>
                      <a:endParaRPr lang="hr-HR"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(Generic only)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10–50 mg/d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600" b="0" kern="1200" dirty="0" err="1" smtClean="0">
                          <a:solidFill>
                            <a:schemeClr val="tx1"/>
                          </a:solidFill>
                          <a:effectLst/>
                          <a:latin typeface="+mn-lt"/>
                          <a:ea typeface="+mn-ea"/>
                          <a:cs typeface="+mn-cs"/>
                        </a:rPr>
                        <a:t>prazosin</a:t>
                      </a:r>
                      <a:r>
                        <a:rPr lang="pl-PL" sz="1600" b="0" kern="1200" dirty="0" smtClean="0">
                          <a:solidFill>
                            <a:schemeClr val="tx1"/>
                          </a:solidFill>
                          <a:effectLst/>
                          <a:latin typeface="+mn-lt"/>
                          <a:ea typeface="+mn-ea"/>
                          <a:cs typeface="+mn-cs"/>
                        </a:rPr>
                        <a:t> </a:t>
                      </a:r>
                      <a:endParaRPr lang="pl-PL"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err="1" smtClean="0">
                          <a:solidFill>
                            <a:schemeClr val="tx1"/>
                          </a:solidFill>
                          <a:effectLst/>
                          <a:latin typeface="+mn-lt"/>
                          <a:ea typeface="+mn-ea"/>
                          <a:cs typeface="+mn-cs"/>
                        </a:rPr>
                        <a:t>Minipress</a:t>
                      </a:r>
                      <a:r>
                        <a:rPr lang="en-US" sz="1600" b="0" kern="1200" dirty="0" smtClean="0">
                          <a:solidFill>
                            <a:schemeClr val="tx1"/>
                          </a:solidFill>
                          <a:effectLst/>
                          <a:latin typeface="+mn-lt"/>
                          <a:ea typeface="+mn-ea"/>
                          <a:cs typeface="+mn-cs"/>
                        </a:rPr>
                        <a:t>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1–20 mg/d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l-PL" sz="1600" b="0" kern="1200" dirty="0" err="1" smtClean="0">
                          <a:solidFill>
                            <a:schemeClr val="tx1"/>
                          </a:solidFill>
                          <a:effectLst/>
                          <a:latin typeface="+mn-lt"/>
                          <a:ea typeface="+mn-ea"/>
                          <a:cs typeface="+mn-cs"/>
                        </a:rPr>
                        <a:t>terazosin</a:t>
                      </a:r>
                      <a:r>
                        <a:rPr lang="pl-PL" sz="1600" b="0" kern="1200" dirty="0" smtClean="0">
                          <a:solidFill>
                            <a:schemeClr val="tx1"/>
                          </a:solidFill>
                          <a:effectLst/>
                          <a:latin typeface="+mn-lt"/>
                          <a:ea typeface="+mn-ea"/>
                          <a:cs typeface="+mn-cs"/>
                        </a:rPr>
                        <a:t> </a:t>
                      </a:r>
                      <a:endParaRPr lang="pl-PL"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err="1" smtClean="0">
                          <a:solidFill>
                            <a:schemeClr val="tx1"/>
                          </a:solidFill>
                          <a:effectLst/>
                          <a:latin typeface="+mn-lt"/>
                          <a:ea typeface="+mn-ea"/>
                          <a:cs typeface="+mn-cs"/>
                        </a:rPr>
                        <a:t>Hytrin</a:t>
                      </a:r>
                      <a:r>
                        <a:rPr lang="en-US" sz="1600" b="0" kern="1200" dirty="0" smtClean="0">
                          <a:solidFill>
                            <a:schemeClr val="tx1"/>
                          </a:solidFill>
                          <a:effectLst/>
                          <a:latin typeface="+mn-lt"/>
                          <a:ea typeface="+mn-ea"/>
                          <a:cs typeface="+mn-cs"/>
                        </a:rPr>
                        <a:t>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1–20 mg/d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bid, twice a day; PO, oral; IV, intravenous; </a:t>
                      </a:r>
                      <a:r>
                        <a:rPr lang="en-US" sz="1400" b="0" kern="1200" dirty="0" err="1" smtClean="0">
                          <a:solidFill>
                            <a:schemeClr val="tx1"/>
                          </a:solidFill>
                          <a:effectLst/>
                          <a:latin typeface="+mn-lt"/>
                          <a:ea typeface="+mn-ea"/>
                          <a:cs typeface="+mn-cs"/>
                        </a:rPr>
                        <a:t>tid</a:t>
                      </a:r>
                      <a:r>
                        <a:rPr lang="en-US" sz="1400" b="0" kern="1200" dirty="0" smtClean="0">
                          <a:solidFill>
                            <a:schemeClr val="tx1"/>
                          </a:solidFill>
                          <a:effectLst/>
                          <a:latin typeface="+mn-lt"/>
                          <a:ea typeface="+mn-ea"/>
                          <a:cs typeface="+mn-cs"/>
                        </a:rPr>
                        <a:t>, three times a day; </a:t>
                      </a:r>
                      <a:r>
                        <a:rPr lang="en-US" sz="1400" b="0" kern="1200" dirty="0" err="1" smtClean="0">
                          <a:solidFill>
                            <a:schemeClr val="tx1"/>
                          </a:solidFill>
                          <a:effectLst/>
                          <a:latin typeface="+mn-lt"/>
                          <a:ea typeface="+mn-ea"/>
                          <a:cs typeface="+mn-cs"/>
                        </a:rPr>
                        <a:t>qid</a:t>
                      </a:r>
                      <a:r>
                        <a:rPr lang="en-US" sz="1400" b="0" kern="1200" dirty="0" smtClean="0">
                          <a:solidFill>
                            <a:schemeClr val="tx1"/>
                          </a:solidFill>
                          <a:effectLst/>
                          <a:latin typeface="+mn-lt"/>
                          <a:ea typeface="+mn-ea"/>
                          <a:cs typeface="+mn-cs"/>
                        </a:rPr>
                        <a:t>, four times a day; IM, intramuscular. </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5" name="TextBox 4"/>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788294069"/>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8"/>
          <p:cNvSpPr>
            <a:spLocks noGrp="1" noChangeArrowheads="1"/>
          </p:cNvSpPr>
          <p:nvPr/>
        </p:nvSpPr>
        <p:spPr bwMode="auto">
          <a:xfrm>
            <a:off x="228600" y="5181600"/>
            <a:ext cx="868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endParaRPr lang="en-GB" sz="1400" b="0">
              <a:latin typeface="Arial" charset="0"/>
            </a:endParaRPr>
          </a:p>
        </p:txBody>
      </p:sp>
      <p:sp>
        <p:nvSpPr>
          <p:cNvPr id="2" name="Title 1"/>
          <p:cNvSpPr>
            <a:spLocks noGrp="1"/>
          </p:cNvSpPr>
          <p:nvPr>
            <p:ph type="title"/>
          </p:nvPr>
        </p:nvSpPr>
        <p:spPr/>
        <p:txBody>
          <a:bodyPr/>
          <a:lstStyle/>
          <a:p>
            <a:r>
              <a:rPr lang="en-US" dirty="0"/>
              <a:t>Table 28-2 </a:t>
            </a:r>
            <a:r>
              <a:rPr lang="en-US" dirty="0" smtClean="0"/>
              <a:t>Most </a:t>
            </a:r>
            <a:r>
              <a:rPr lang="en-US" dirty="0"/>
              <a:t>Commonly Prescribed Antihypertensive Agents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73045395"/>
              </p:ext>
            </p:extLst>
          </p:nvPr>
        </p:nvGraphicFramePr>
        <p:xfrm>
          <a:off x="457200" y="1600200"/>
          <a:ext cx="8229600" cy="3774440"/>
        </p:xfrm>
        <a:graphic>
          <a:graphicData uri="http://schemas.openxmlformats.org/drawingml/2006/table">
            <a:tbl>
              <a:tblPr firstRow="1" bandRow="1">
                <a:tableStyleId>{3B4B98B0-60AC-42C2-AFA5-B58CD77FA1E5}</a:tableStyleId>
              </a:tblPr>
              <a:tblGrid>
                <a:gridCol w="2057400"/>
                <a:gridCol w="2057400"/>
                <a:gridCol w="2057400"/>
                <a:gridCol w="2057400"/>
              </a:tblGrid>
              <a:tr h="370840">
                <a:tc>
                  <a:txBody>
                    <a:bodyPr/>
                    <a:lstStyle/>
                    <a:p>
                      <a:r>
                        <a:rPr lang="en-US" sz="1600" dirty="0" smtClean="0"/>
                        <a:t>GENERIC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TRADE</a:t>
                      </a:r>
                      <a:r>
                        <a:rPr lang="en-US" sz="1600" baseline="0" dirty="0" smtClean="0"/>
                        <a:t>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AVERAGE ADULT</a:t>
                      </a:r>
                      <a:r>
                        <a:rPr lang="en-US" sz="1600" baseline="0" dirty="0" smtClean="0"/>
                        <a:t> DOSAGE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ROUTE OF ADMINISTRATION</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tx1"/>
                          </a:solidFill>
                          <a:effectLst/>
                          <a:latin typeface="+mn-lt"/>
                          <a:ea typeface="+mn-ea"/>
                          <a:cs typeface="+mn-cs"/>
                        </a:rPr>
                        <a:t>Diuretics </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600" b="1" kern="1200" dirty="0" err="1" smtClean="0">
                          <a:solidFill>
                            <a:schemeClr val="tx1"/>
                          </a:solidFill>
                          <a:effectLst/>
                          <a:latin typeface="+mn-lt"/>
                          <a:ea typeface="+mn-ea"/>
                          <a:cs typeface="+mn-cs"/>
                        </a:rPr>
                        <a:t>Calcium</a:t>
                      </a:r>
                      <a:r>
                        <a:rPr lang="it-IT" sz="1600" b="1" kern="1200" dirty="0" smtClean="0">
                          <a:solidFill>
                            <a:schemeClr val="tx1"/>
                          </a:solidFill>
                          <a:effectLst/>
                          <a:latin typeface="+mn-lt"/>
                          <a:ea typeface="+mn-ea"/>
                          <a:cs typeface="+mn-cs"/>
                        </a:rPr>
                        <a:t> Channel </a:t>
                      </a:r>
                      <a:r>
                        <a:rPr lang="it-IT" sz="1600" b="1" kern="1200" dirty="0" err="1" smtClean="0">
                          <a:solidFill>
                            <a:schemeClr val="tx1"/>
                          </a:solidFill>
                          <a:effectLst/>
                          <a:latin typeface="+mn-lt"/>
                          <a:ea typeface="+mn-ea"/>
                          <a:cs typeface="+mn-cs"/>
                        </a:rPr>
                        <a:t>Blockers</a:t>
                      </a:r>
                      <a:r>
                        <a:rPr lang="it-IT" sz="1600" b="1" kern="1200" dirty="0" smtClean="0">
                          <a:solidFill>
                            <a:schemeClr val="tx1"/>
                          </a:solidFill>
                          <a:effectLst/>
                          <a:latin typeface="+mn-lt"/>
                          <a:ea typeface="+mn-ea"/>
                          <a:cs typeface="+mn-cs"/>
                        </a:rPr>
                        <a:t> </a:t>
                      </a:r>
                      <a:endParaRPr lang="it-IT"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amlodipine with benazepril </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r-HR" sz="1600" b="0" kern="1200" dirty="0" smtClean="0">
                          <a:solidFill>
                            <a:schemeClr val="tx1"/>
                          </a:solidFill>
                          <a:effectLst/>
                          <a:latin typeface="+mn-lt"/>
                          <a:ea typeface="+mn-ea"/>
                          <a:cs typeface="+mn-cs"/>
                        </a:rPr>
                        <a:t>Lotrel </a:t>
                      </a:r>
                      <a:endParaRPr lang="hr-HR"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2.5 mg amlodipine/10 mg benazepril per day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600" b="0" kern="1200" dirty="0" err="1" smtClean="0">
                          <a:solidFill>
                            <a:schemeClr val="tx1"/>
                          </a:solidFill>
                          <a:effectLst/>
                          <a:latin typeface="+mn-lt"/>
                          <a:ea typeface="+mn-ea"/>
                          <a:cs typeface="+mn-cs"/>
                        </a:rPr>
                        <a:t>diltiazem</a:t>
                      </a:r>
                      <a:endParaRPr lang="tr-TR"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Cardizem</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600" b="0" kern="1200" dirty="0" smtClean="0">
                          <a:solidFill>
                            <a:schemeClr val="tx1"/>
                          </a:solidFill>
                          <a:effectLst/>
                          <a:latin typeface="+mn-lt"/>
                          <a:ea typeface="+mn-ea"/>
                          <a:cs typeface="+mn-cs"/>
                        </a:rPr>
                        <a:t>80–120 mg tid </a:t>
                      </a:r>
                      <a:endParaRPr lang="da-DK"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u-HU" sz="1600" b="0" kern="1200" dirty="0" smtClean="0">
                          <a:solidFill>
                            <a:schemeClr val="tx1"/>
                          </a:solidFill>
                          <a:effectLst/>
                          <a:latin typeface="+mn-lt"/>
                          <a:ea typeface="+mn-ea"/>
                          <a:cs typeface="+mn-cs"/>
                        </a:rPr>
                        <a:t>felodipine</a:t>
                      </a:r>
                      <a:endParaRPr lang="hu-HU"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err="1" smtClean="0"/>
                        <a:t>Plendil</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5–10 mg/d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err="1" smtClean="0">
                          <a:solidFill>
                            <a:schemeClr val="tx1"/>
                          </a:solidFill>
                          <a:effectLst/>
                          <a:latin typeface="+mn-lt"/>
                          <a:ea typeface="+mn-ea"/>
                          <a:cs typeface="+mn-cs"/>
                        </a:rPr>
                        <a:t>isradipine</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b="0" i="0" u="none" strike="noStrike" kern="1200" baseline="0" dirty="0" err="1" smtClean="0">
                          <a:solidFill>
                            <a:schemeClr val="tx1"/>
                          </a:solidFill>
                          <a:latin typeface="+mn-lt"/>
                          <a:ea typeface="+mn-ea"/>
                          <a:cs typeface="+mn-cs"/>
                        </a:rPr>
                        <a:t>DynaCirc</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1.25–10 mg bid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bid, twice a day; PO, oral; IV, intravenous; </a:t>
                      </a:r>
                      <a:r>
                        <a:rPr lang="en-US" sz="1400" b="0" kern="1200" dirty="0" err="1" smtClean="0">
                          <a:solidFill>
                            <a:schemeClr val="tx1"/>
                          </a:solidFill>
                          <a:effectLst/>
                          <a:latin typeface="+mn-lt"/>
                          <a:ea typeface="+mn-ea"/>
                          <a:cs typeface="+mn-cs"/>
                        </a:rPr>
                        <a:t>tid</a:t>
                      </a:r>
                      <a:r>
                        <a:rPr lang="en-US" sz="1400" b="0" kern="1200" dirty="0" smtClean="0">
                          <a:solidFill>
                            <a:schemeClr val="tx1"/>
                          </a:solidFill>
                          <a:effectLst/>
                          <a:latin typeface="+mn-lt"/>
                          <a:ea typeface="+mn-ea"/>
                          <a:cs typeface="+mn-cs"/>
                        </a:rPr>
                        <a:t>, three times a day; </a:t>
                      </a:r>
                      <a:r>
                        <a:rPr lang="en-US" sz="1400" b="0" kern="1200" dirty="0" err="1" smtClean="0">
                          <a:solidFill>
                            <a:schemeClr val="tx1"/>
                          </a:solidFill>
                          <a:effectLst/>
                          <a:latin typeface="+mn-lt"/>
                          <a:ea typeface="+mn-ea"/>
                          <a:cs typeface="+mn-cs"/>
                        </a:rPr>
                        <a:t>qid</a:t>
                      </a:r>
                      <a:r>
                        <a:rPr lang="en-US" sz="1400" b="0" kern="1200" dirty="0" smtClean="0">
                          <a:solidFill>
                            <a:schemeClr val="tx1"/>
                          </a:solidFill>
                          <a:effectLst/>
                          <a:latin typeface="+mn-lt"/>
                          <a:ea typeface="+mn-ea"/>
                          <a:cs typeface="+mn-cs"/>
                        </a:rPr>
                        <a:t>, four times a day; IM, intramuscular. </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5" name="TextBox 4"/>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1125984765"/>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8"/>
          <p:cNvSpPr>
            <a:spLocks noGrp="1" noChangeArrowheads="1"/>
          </p:cNvSpPr>
          <p:nvPr/>
        </p:nvSpPr>
        <p:spPr bwMode="auto">
          <a:xfrm>
            <a:off x="228600" y="5181600"/>
            <a:ext cx="868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endParaRPr lang="en-GB" sz="1400" b="0">
              <a:latin typeface="Arial" charset="0"/>
            </a:endParaRPr>
          </a:p>
        </p:txBody>
      </p:sp>
      <p:sp>
        <p:nvSpPr>
          <p:cNvPr id="2" name="Title 1"/>
          <p:cNvSpPr>
            <a:spLocks noGrp="1"/>
          </p:cNvSpPr>
          <p:nvPr>
            <p:ph type="title"/>
          </p:nvPr>
        </p:nvSpPr>
        <p:spPr/>
        <p:txBody>
          <a:bodyPr/>
          <a:lstStyle/>
          <a:p>
            <a:r>
              <a:rPr lang="en-US" dirty="0"/>
              <a:t>Table 28-2 </a:t>
            </a:r>
            <a:r>
              <a:rPr lang="en-US" dirty="0" smtClean="0"/>
              <a:t>Most </a:t>
            </a:r>
            <a:r>
              <a:rPr lang="en-US" dirty="0"/>
              <a:t>Commonly Prescribed Antihypertensive Agents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18521135"/>
              </p:ext>
            </p:extLst>
          </p:nvPr>
        </p:nvGraphicFramePr>
        <p:xfrm>
          <a:off x="457200" y="1600200"/>
          <a:ext cx="8229600" cy="3530600"/>
        </p:xfrm>
        <a:graphic>
          <a:graphicData uri="http://schemas.openxmlformats.org/drawingml/2006/table">
            <a:tbl>
              <a:tblPr firstRow="1" bandRow="1">
                <a:tableStyleId>{3B4B98B0-60AC-42C2-AFA5-B58CD77FA1E5}</a:tableStyleId>
              </a:tblPr>
              <a:tblGrid>
                <a:gridCol w="2057400"/>
                <a:gridCol w="2057400"/>
                <a:gridCol w="2057400"/>
                <a:gridCol w="2057400"/>
              </a:tblGrid>
              <a:tr h="370840">
                <a:tc>
                  <a:txBody>
                    <a:bodyPr/>
                    <a:lstStyle/>
                    <a:p>
                      <a:r>
                        <a:rPr lang="en-US" sz="1600" dirty="0" smtClean="0"/>
                        <a:t>GENERIC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TRADE</a:t>
                      </a:r>
                      <a:r>
                        <a:rPr lang="en-US" sz="1600" baseline="0" dirty="0" smtClean="0"/>
                        <a:t>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AVERAGE ADULT</a:t>
                      </a:r>
                      <a:r>
                        <a:rPr lang="en-US" sz="1600" baseline="0" dirty="0" smtClean="0"/>
                        <a:t> DOSAGE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ROUTE OF ADMINISTRATION</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tx1"/>
                          </a:solidFill>
                          <a:effectLst/>
                          <a:latin typeface="+mn-lt"/>
                          <a:ea typeface="+mn-ea"/>
                          <a:cs typeface="+mn-cs"/>
                        </a:rPr>
                        <a:t>Diuretics </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600" b="1" kern="1200" dirty="0" err="1" smtClean="0">
                          <a:solidFill>
                            <a:schemeClr val="tx1"/>
                          </a:solidFill>
                          <a:effectLst/>
                          <a:latin typeface="+mn-lt"/>
                          <a:ea typeface="+mn-ea"/>
                          <a:cs typeface="+mn-cs"/>
                        </a:rPr>
                        <a:t>Calcium</a:t>
                      </a:r>
                      <a:r>
                        <a:rPr lang="it-IT" sz="1600" b="1" kern="1200" dirty="0" smtClean="0">
                          <a:solidFill>
                            <a:schemeClr val="tx1"/>
                          </a:solidFill>
                          <a:effectLst/>
                          <a:latin typeface="+mn-lt"/>
                          <a:ea typeface="+mn-ea"/>
                          <a:cs typeface="+mn-cs"/>
                        </a:rPr>
                        <a:t> Channel </a:t>
                      </a:r>
                      <a:r>
                        <a:rPr lang="it-IT" sz="1600" b="1" kern="1200" dirty="0" err="1" smtClean="0">
                          <a:solidFill>
                            <a:schemeClr val="tx1"/>
                          </a:solidFill>
                          <a:effectLst/>
                          <a:latin typeface="+mn-lt"/>
                          <a:ea typeface="+mn-ea"/>
                          <a:cs typeface="+mn-cs"/>
                        </a:rPr>
                        <a:t>Blockers</a:t>
                      </a:r>
                      <a:r>
                        <a:rPr lang="it-IT" sz="1600" b="1" kern="1200" dirty="0" smtClean="0">
                          <a:solidFill>
                            <a:schemeClr val="tx1"/>
                          </a:solidFill>
                          <a:effectLst/>
                          <a:latin typeface="+mn-lt"/>
                          <a:ea typeface="+mn-ea"/>
                          <a:cs typeface="+mn-cs"/>
                        </a:rPr>
                        <a:t> </a:t>
                      </a:r>
                      <a:endParaRPr lang="it-IT"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err="1" smtClean="0">
                          <a:solidFill>
                            <a:schemeClr val="tx1"/>
                          </a:solidFill>
                          <a:effectLst/>
                          <a:latin typeface="+mn-lt"/>
                          <a:ea typeface="+mn-ea"/>
                          <a:cs typeface="+mn-cs"/>
                        </a:rPr>
                        <a:t>nicardipine</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nb-NO" sz="1600" b="0" i="0" u="none" strike="noStrike" kern="1200" baseline="0" dirty="0" err="1" smtClean="0">
                          <a:solidFill>
                            <a:schemeClr val="tx1"/>
                          </a:solidFill>
                          <a:latin typeface="+mn-lt"/>
                          <a:ea typeface="+mn-ea"/>
                          <a:cs typeface="+mn-cs"/>
                        </a:rPr>
                        <a:t>Cardene</a:t>
                      </a:r>
                      <a:r>
                        <a:rPr lang="nb-NO" sz="1600" b="0" i="0" u="none" strike="noStrike" kern="1200" baseline="0" dirty="0" smtClean="0">
                          <a:solidFill>
                            <a:schemeClr val="tx1"/>
                          </a:solidFill>
                          <a:latin typeface="+mn-lt"/>
                          <a:ea typeface="+mn-ea"/>
                          <a:cs typeface="+mn-cs"/>
                        </a:rPr>
                        <a:t> SR</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600" b="0" kern="1200" dirty="0" smtClean="0">
                          <a:solidFill>
                            <a:schemeClr val="tx1"/>
                          </a:solidFill>
                          <a:effectLst/>
                          <a:latin typeface="+mn-lt"/>
                          <a:ea typeface="+mn-ea"/>
                          <a:cs typeface="+mn-cs"/>
                        </a:rPr>
                        <a:t>20–40 mg tid </a:t>
                      </a:r>
                      <a:endParaRPr lang="da-DK"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err="1" smtClean="0">
                          <a:solidFill>
                            <a:schemeClr val="tx1"/>
                          </a:solidFill>
                          <a:effectLst/>
                          <a:latin typeface="+mn-lt"/>
                          <a:ea typeface="+mn-ea"/>
                          <a:cs typeface="+mn-cs"/>
                        </a:rPr>
                        <a:t>nifedipine</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b="0" i="0" u="none" strike="noStrike" kern="1200" baseline="0" dirty="0" smtClean="0">
                          <a:solidFill>
                            <a:schemeClr val="tx1"/>
                          </a:solidFill>
                          <a:latin typeface="+mn-lt"/>
                          <a:ea typeface="+mn-ea"/>
                          <a:cs typeface="+mn-cs"/>
                        </a:rPr>
                        <a:t>Procardia, </a:t>
                      </a:r>
                      <a:r>
                        <a:rPr lang="en-US" sz="1600" b="0" i="0" u="none" strike="noStrike" kern="1200" baseline="0" dirty="0" err="1" smtClean="0">
                          <a:solidFill>
                            <a:schemeClr val="tx1"/>
                          </a:solidFill>
                          <a:latin typeface="+mn-lt"/>
                          <a:ea typeface="+mn-ea"/>
                          <a:cs typeface="+mn-cs"/>
                        </a:rPr>
                        <a:t>Adalat</a:t>
                      </a:r>
                      <a:r>
                        <a:rPr lang="en-US" sz="1600" b="0" i="0" u="none" strike="noStrike" kern="1200" baseline="0" dirty="0" smtClean="0">
                          <a:solidFill>
                            <a:schemeClr val="tx1"/>
                          </a:solidFill>
                          <a:latin typeface="+mn-lt"/>
                          <a:ea typeface="+mn-ea"/>
                          <a:cs typeface="+mn-cs"/>
                        </a:rPr>
                        <a:t> CC</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600" b="0" kern="1200" dirty="0" smtClean="0">
                          <a:solidFill>
                            <a:schemeClr val="tx1"/>
                          </a:solidFill>
                          <a:effectLst/>
                          <a:latin typeface="+mn-lt"/>
                          <a:ea typeface="+mn-ea"/>
                          <a:cs typeface="+mn-cs"/>
                        </a:rPr>
                        <a:t>10–20 mg tid </a:t>
                      </a:r>
                      <a:endParaRPr lang="da-DK"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600" b="0" kern="1200" dirty="0" err="1" smtClean="0">
                          <a:solidFill>
                            <a:schemeClr val="tx1"/>
                          </a:solidFill>
                          <a:effectLst/>
                          <a:latin typeface="+mn-lt"/>
                          <a:ea typeface="+mn-ea"/>
                          <a:cs typeface="+mn-cs"/>
                        </a:rPr>
                        <a:t>nisoldipine</a:t>
                      </a:r>
                      <a:endParaRPr lang="it-IT"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tr-TR" sz="1600" b="0" i="0" u="none" strike="noStrike" kern="1200" baseline="0" dirty="0" smtClean="0">
                          <a:solidFill>
                            <a:schemeClr val="tx1"/>
                          </a:solidFill>
                          <a:latin typeface="+mn-lt"/>
                          <a:ea typeface="+mn-ea"/>
                          <a:cs typeface="+mn-cs"/>
                        </a:rPr>
                        <a:t>Sular</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600" b="0" kern="1200" dirty="0" smtClean="0">
                          <a:solidFill>
                            <a:schemeClr val="tx1"/>
                          </a:solidFill>
                          <a:effectLst/>
                          <a:latin typeface="+mn-lt"/>
                          <a:ea typeface="+mn-ea"/>
                          <a:cs typeface="+mn-cs"/>
                        </a:rPr>
                        <a:t>10–20 mg tid </a:t>
                      </a:r>
                      <a:endParaRPr lang="da-DK"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verapamil</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de-DE" sz="1600" b="0" i="0" u="none" strike="noStrike" kern="1200" baseline="0" dirty="0" err="1" smtClean="0">
                          <a:solidFill>
                            <a:schemeClr val="tx1"/>
                          </a:solidFill>
                          <a:latin typeface="+mn-lt"/>
                          <a:ea typeface="+mn-ea"/>
                          <a:cs typeface="+mn-cs"/>
                        </a:rPr>
                        <a:t>Calan</a:t>
                      </a:r>
                      <a:r>
                        <a:rPr lang="de-DE" sz="1600" b="0" i="0" u="none" strike="noStrike" kern="1200" baseline="0" dirty="0" smtClean="0">
                          <a:solidFill>
                            <a:schemeClr val="tx1"/>
                          </a:solidFill>
                          <a:latin typeface="+mn-lt"/>
                          <a:ea typeface="+mn-ea"/>
                          <a:cs typeface="+mn-cs"/>
                        </a:rPr>
                        <a:t>, </a:t>
                      </a:r>
                      <a:r>
                        <a:rPr lang="de-DE" sz="1600" b="0" i="0" u="none" strike="noStrike" kern="1200" baseline="0" dirty="0" err="1" smtClean="0">
                          <a:solidFill>
                            <a:schemeClr val="tx1"/>
                          </a:solidFill>
                          <a:latin typeface="+mn-lt"/>
                          <a:ea typeface="+mn-ea"/>
                          <a:cs typeface="+mn-cs"/>
                        </a:rPr>
                        <a:t>Verelan</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600" b="0" kern="1200" dirty="0" smtClean="0">
                          <a:solidFill>
                            <a:schemeClr val="tx1"/>
                          </a:solidFill>
                          <a:effectLst/>
                          <a:latin typeface="+mn-lt"/>
                          <a:ea typeface="+mn-ea"/>
                          <a:cs typeface="+mn-cs"/>
                        </a:rPr>
                        <a:t>40–80 mg tid </a:t>
                      </a:r>
                      <a:endParaRPr lang="da-DK"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bid, twice a day; PO, oral; IV, intravenous; </a:t>
                      </a:r>
                      <a:r>
                        <a:rPr lang="en-US" sz="1400" b="0" kern="1200" dirty="0" err="1" smtClean="0">
                          <a:solidFill>
                            <a:schemeClr val="tx1"/>
                          </a:solidFill>
                          <a:effectLst/>
                          <a:latin typeface="+mn-lt"/>
                          <a:ea typeface="+mn-ea"/>
                          <a:cs typeface="+mn-cs"/>
                        </a:rPr>
                        <a:t>tid</a:t>
                      </a:r>
                      <a:r>
                        <a:rPr lang="en-US" sz="1400" b="0" kern="1200" dirty="0" smtClean="0">
                          <a:solidFill>
                            <a:schemeClr val="tx1"/>
                          </a:solidFill>
                          <a:effectLst/>
                          <a:latin typeface="+mn-lt"/>
                          <a:ea typeface="+mn-ea"/>
                          <a:cs typeface="+mn-cs"/>
                        </a:rPr>
                        <a:t>, three times a day; </a:t>
                      </a:r>
                      <a:r>
                        <a:rPr lang="en-US" sz="1400" b="0" kern="1200" dirty="0" err="1" smtClean="0">
                          <a:solidFill>
                            <a:schemeClr val="tx1"/>
                          </a:solidFill>
                          <a:effectLst/>
                          <a:latin typeface="+mn-lt"/>
                          <a:ea typeface="+mn-ea"/>
                          <a:cs typeface="+mn-cs"/>
                        </a:rPr>
                        <a:t>qid</a:t>
                      </a:r>
                      <a:r>
                        <a:rPr lang="en-US" sz="1400" b="0" kern="1200" dirty="0" smtClean="0">
                          <a:solidFill>
                            <a:schemeClr val="tx1"/>
                          </a:solidFill>
                          <a:effectLst/>
                          <a:latin typeface="+mn-lt"/>
                          <a:ea typeface="+mn-ea"/>
                          <a:cs typeface="+mn-cs"/>
                        </a:rPr>
                        <a:t>, four times a day; IM, intramuscular. </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5" name="TextBox 4"/>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2147130185"/>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8"/>
          <p:cNvSpPr>
            <a:spLocks noGrp="1" noChangeArrowheads="1"/>
          </p:cNvSpPr>
          <p:nvPr/>
        </p:nvSpPr>
        <p:spPr bwMode="auto">
          <a:xfrm>
            <a:off x="228600" y="5181600"/>
            <a:ext cx="868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endParaRPr lang="en-GB" sz="1400" b="0">
              <a:latin typeface="Arial" charset="0"/>
            </a:endParaRPr>
          </a:p>
        </p:txBody>
      </p:sp>
      <p:sp>
        <p:nvSpPr>
          <p:cNvPr id="2" name="Title 1"/>
          <p:cNvSpPr>
            <a:spLocks noGrp="1"/>
          </p:cNvSpPr>
          <p:nvPr>
            <p:ph type="title"/>
          </p:nvPr>
        </p:nvSpPr>
        <p:spPr/>
        <p:txBody>
          <a:bodyPr/>
          <a:lstStyle/>
          <a:p>
            <a:r>
              <a:rPr lang="en-US" dirty="0"/>
              <a:t>Table 28-2 </a:t>
            </a:r>
            <a:r>
              <a:rPr lang="en-US" dirty="0" smtClean="0"/>
              <a:t>Most </a:t>
            </a:r>
            <a:r>
              <a:rPr lang="en-US" dirty="0"/>
              <a:t>Commonly Prescribed Antihypertensive Agents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38298074"/>
              </p:ext>
            </p:extLst>
          </p:nvPr>
        </p:nvGraphicFramePr>
        <p:xfrm>
          <a:off x="457200" y="1600200"/>
          <a:ext cx="8229600" cy="3530600"/>
        </p:xfrm>
        <a:graphic>
          <a:graphicData uri="http://schemas.openxmlformats.org/drawingml/2006/table">
            <a:tbl>
              <a:tblPr firstRow="1" bandRow="1">
                <a:tableStyleId>{3B4B98B0-60AC-42C2-AFA5-B58CD77FA1E5}</a:tableStyleId>
              </a:tblPr>
              <a:tblGrid>
                <a:gridCol w="2057400"/>
                <a:gridCol w="2057400"/>
                <a:gridCol w="2057400"/>
                <a:gridCol w="2057400"/>
              </a:tblGrid>
              <a:tr h="370840">
                <a:tc>
                  <a:txBody>
                    <a:bodyPr/>
                    <a:lstStyle/>
                    <a:p>
                      <a:r>
                        <a:rPr lang="en-US" sz="1600" dirty="0" smtClean="0"/>
                        <a:t>GENERIC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TRADE</a:t>
                      </a:r>
                      <a:r>
                        <a:rPr lang="en-US" sz="1600" baseline="0" dirty="0" smtClean="0"/>
                        <a:t>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AVERAGE ADULT</a:t>
                      </a:r>
                      <a:r>
                        <a:rPr lang="en-US" sz="1600" baseline="0" dirty="0" smtClean="0"/>
                        <a:t> DOSAGE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ROUTE OF ADMINISTRATION</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tx1"/>
                          </a:solidFill>
                          <a:effectLst/>
                          <a:latin typeface="+mn-lt"/>
                          <a:ea typeface="+mn-ea"/>
                          <a:cs typeface="+mn-cs"/>
                        </a:rPr>
                        <a:t>Diuretics </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o-RO" sz="1600" b="1" kern="1200" dirty="0" smtClean="0">
                          <a:solidFill>
                            <a:schemeClr val="tx1"/>
                          </a:solidFill>
                          <a:effectLst/>
                          <a:latin typeface="+mn-lt"/>
                          <a:ea typeface="+mn-ea"/>
                          <a:cs typeface="+mn-cs"/>
                        </a:rPr>
                        <a:t>Angiotensin II Receptor Blockers </a:t>
                      </a:r>
                      <a:endParaRPr lang="ro-RO"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600" b="0" kern="1200" dirty="0" err="1" smtClean="0">
                          <a:solidFill>
                            <a:schemeClr val="tx1"/>
                          </a:solidFill>
                          <a:effectLst/>
                          <a:latin typeface="+mn-lt"/>
                          <a:ea typeface="+mn-ea"/>
                          <a:cs typeface="+mn-cs"/>
                        </a:rPr>
                        <a:t>bisoprolol</a:t>
                      </a:r>
                      <a:r>
                        <a:rPr lang="it-IT" sz="1600" b="0" kern="1200" dirty="0" smtClean="0">
                          <a:solidFill>
                            <a:schemeClr val="tx1"/>
                          </a:solidFill>
                          <a:effectLst/>
                          <a:latin typeface="+mn-lt"/>
                          <a:ea typeface="+mn-ea"/>
                          <a:cs typeface="+mn-cs"/>
                        </a:rPr>
                        <a:t> </a:t>
                      </a:r>
                      <a:endParaRPr lang="it-IT"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sv-SE" sz="1600" b="0" i="0" u="none" strike="noStrike" kern="1200" baseline="0" dirty="0" err="1" smtClean="0">
                          <a:solidFill>
                            <a:schemeClr val="tx1"/>
                          </a:solidFill>
                          <a:latin typeface="+mn-lt"/>
                          <a:ea typeface="+mn-ea"/>
                          <a:cs typeface="+mn-cs"/>
                        </a:rPr>
                        <a:t>Zebeta</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2.5–5 mg/d (maximum: 20 mg/d)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600" b="0" kern="1200" dirty="0" err="1" smtClean="0">
                          <a:solidFill>
                            <a:schemeClr val="tx1"/>
                          </a:solidFill>
                          <a:effectLst/>
                          <a:latin typeface="+mn-lt"/>
                          <a:ea typeface="+mn-ea"/>
                          <a:cs typeface="+mn-cs"/>
                        </a:rPr>
                        <a:t>candesartan</a:t>
                      </a:r>
                      <a:endParaRPr lang="es-ES_tradnl"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err="1" smtClean="0"/>
                        <a:t>Atacand</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8–32 mg/d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err="1" smtClean="0">
                          <a:solidFill>
                            <a:schemeClr val="tx1"/>
                          </a:solidFill>
                          <a:effectLst/>
                          <a:latin typeface="+mn-lt"/>
                          <a:ea typeface="+mn-ea"/>
                          <a:cs typeface="+mn-cs"/>
                        </a:rPr>
                        <a:t>eprosartan</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err="1" smtClean="0"/>
                        <a:t>Teveten</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400–800 mg/d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s-IS" sz="1600" b="0" kern="1200" dirty="0" smtClean="0">
                          <a:solidFill>
                            <a:schemeClr val="tx1"/>
                          </a:solidFill>
                          <a:effectLst/>
                          <a:latin typeface="+mn-lt"/>
                          <a:ea typeface="+mn-ea"/>
                          <a:cs typeface="+mn-cs"/>
                        </a:rPr>
                        <a:t>irbesartan</a:t>
                      </a:r>
                      <a:endParaRPr lang="is-I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Avapro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150–300 mg/d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bid, twice a day; PO, oral; IV, intravenous; </a:t>
                      </a:r>
                      <a:r>
                        <a:rPr lang="en-US" sz="1400" b="0" kern="1200" dirty="0" err="1" smtClean="0">
                          <a:solidFill>
                            <a:schemeClr val="tx1"/>
                          </a:solidFill>
                          <a:effectLst/>
                          <a:latin typeface="+mn-lt"/>
                          <a:ea typeface="+mn-ea"/>
                          <a:cs typeface="+mn-cs"/>
                        </a:rPr>
                        <a:t>tid</a:t>
                      </a:r>
                      <a:r>
                        <a:rPr lang="en-US" sz="1400" b="0" kern="1200" dirty="0" smtClean="0">
                          <a:solidFill>
                            <a:schemeClr val="tx1"/>
                          </a:solidFill>
                          <a:effectLst/>
                          <a:latin typeface="+mn-lt"/>
                          <a:ea typeface="+mn-ea"/>
                          <a:cs typeface="+mn-cs"/>
                        </a:rPr>
                        <a:t>, three times a day; </a:t>
                      </a:r>
                      <a:r>
                        <a:rPr lang="en-US" sz="1400" b="0" kern="1200" dirty="0" err="1" smtClean="0">
                          <a:solidFill>
                            <a:schemeClr val="tx1"/>
                          </a:solidFill>
                          <a:effectLst/>
                          <a:latin typeface="+mn-lt"/>
                          <a:ea typeface="+mn-ea"/>
                          <a:cs typeface="+mn-cs"/>
                        </a:rPr>
                        <a:t>qid</a:t>
                      </a:r>
                      <a:r>
                        <a:rPr lang="en-US" sz="1400" b="0" kern="1200" dirty="0" smtClean="0">
                          <a:solidFill>
                            <a:schemeClr val="tx1"/>
                          </a:solidFill>
                          <a:effectLst/>
                          <a:latin typeface="+mn-lt"/>
                          <a:ea typeface="+mn-ea"/>
                          <a:cs typeface="+mn-cs"/>
                        </a:rPr>
                        <a:t>, four times a day; IM, intramuscular. </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5" name="TextBox 4"/>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2402265415"/>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8"/>
          <p:cNvSpPr>
            <a:spLocks noGrp="1" noChangeArrowheads="1"/>
          </p:cNvSpPr>
          <p:nvPr/>
        </p:nvSpPr>
        <p:spPr bwMode="auto">
          <a:xfrm>
            <a:off x="228600" y="5181600"/>
            <a:ext cx="868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endParaRPr lang="en-GB" sz="1400" b="0">
              <a:latin typeface="Arial" charset="0"/>
            </a:endParaRPr>
          </a:p>
        </p:txBody>
      </p:sp>
      <p:sp>
        <p:nvSpPr>
          <p:cNvPr id="2" name="Title 1"/>
          <p:cNvSpPr>
            <a:spLocks noGrp="1"/>
          </p:cNvSpPr>
          <p:nvPr>
            <p:ph type="title"/>
          </p:nvPr>
        </p:nvSpPr>
        <p:spPr/>
        <p:txBody>
          <a:bodyPr/>
          <a:lstStyle/>
          <a:p>
            <a:r>
              <a:rPr lang="en-US" dirty="0"/>
              <a:t>Table 28-2 </a:t>
            </a:r>
            <a:r>
              <a:rPr lang="en-US" dirty="0" smtClean="0"/>
              <a:t>Most </a:t>
            </a:r>
            <a:r>
              <a:rPr lang="en-US" dirty="0"/>
              <a:t>Commonly Prescribed Antihypertensive Agents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39843047"/>
              </p:ext>
            </p:extLst>
          </p:nvPr>
        </p:nvGraphicFramePr>
        <p:xfrm>
          <a:off x="457200" y="1600200"/>
          <a:ext cx="8229600" cy="3530600"/>
        </p:xfrm>
        <a:graphic>
          <a:graphicData uri="http://schemas.openxmlformats.org/drawingml/2006/table">
            <a:tbl>
              <a:tblPr firstRow="1" bandRow="1">
                <a:tableStyleId>{3B4B98B0-60AC-42C2-AFA5-B58CD77FA1E5}</a:tableStyleId>
              </a:tblPr>
              <a:tblGrid>
                <a:gridCol w="2057400"/>
                <a:gridCol w="2057400"/>
                <a:gridCol w="2057400"/>
                <a:gridCol w="2057400"/>
              </a:tblGrid>
              <a:tr h="370840">
                <a:tc>
                  <a:txBody>
                    <a:bodyPr/>
                    <a:lstStyle/>
                    <a:p>
                      <a:r>
                        <a:rPr lang="en-US" sz="1600" dirty="0" smtClean="0"/>
                        <a:t>GENERIC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TRADE</a:t>
                      </a:r>
                      <a:r>
                        <a:rPr lang="en-US" sz="1600" baseline="0" dirty="0" smtClean="0"/>
                        <a:t>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AVERAGE ADULT</a:t>
                      </a:r>
                      <a:r>
                        <a:rPr lang="en-US" sz="1600" baseline="0" dirty="0" smtClean="0"/>
                        <a:t> DOSAGE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ROUTE OF ADMINISTRATION</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tx1"/>
                          </a:solidFill>
                          <a:effectLst/>
                          <a:latin typeface="+mn-lt"/>
                          <a:ea typeface="+mn-ea"/>
                          <a:cs typeface="+mn-cs"/>
                        </a:rPr>
                        <a:t>Diuretics </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o-RO" sz="1600" b="1" kern="1200" dirty="0" smtClean="0">
                          <a:solidFill>
                            <a:schemeClr val="tx1"/>
                          </a:solidFill>
                          <a:effectLst/>
                          <a:latin typeface="+mn-lt"/>
                          <a:ea typeface="+mn-ea"/>
                          <a:cs typeface="+mn-cs"/>
                        </a:rPr>
                        <a:t>Angiotensin II Receptor Blockers </a:t>
                      </a:r>
                      <a:endParaRPr lang="ro-RO"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600" b="0" kern="1200" dirty="0" err="1" smtClean="0">
                          <a:solidFill>
                            <a:schemeClr val="tx1"/>
                          </a:solidFill>
                          <a:effectLst/>
                          <a:latin typeface="+mn-lt"/>
                          <a:ea typeface="+mn-ea"/>
                          <a:cs typeface="+mn-cs"/>
                        </a:rPr>
                        <a:t>losartan</a:t>
                      </a:r>
                      <a:endParaRPr lang="es-ES_tradnl"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err="1" smtClean="0"/>
                        <a:t>Cozaar</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25–50 mg 1–2 times/d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i-FI" sz="1600" b="0" kern="1200" dirty="0" err="1" smtClean="0">
                          <a:solidFill>
                            <a:schemeClr val="tx1"/>
                          </a:solidFill>
                          <a:effectLst/>
                          <a:latin typeface="+mn-lt"/>
                          <a:ea typeface="+mn-ea"/>
                          <a:cs typeface="+mn-cs"/>
                        </a:rPr>
                        <a:t>olmesartan</a:t>
                      </a:r>
                      <a:endParaRPr lang="fi-FI"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Benicar</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20–40 mg/d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valsartan</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err="1" smtClean="0"/>
                        <a:t>Diovan</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80–160 mg/d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i-FI" sz="1600" b="0" kern="1200" dirty="0" err="1" smtClean="0">
                          <a:solidFill>
                            <a:schemeClr val="tx1"/>
                          </a:solidFill>
                          <a:effectLst/>
                          <a:latin typeface="+mn-lt"/>
                          <a:ea typeface="+mn-ea"/>
                          <a:cs typeface="+mn-cs"/>
                        </a:rPr>
                        <a:t>telmisartan</a:t>
                      </a:r>
                      <a:endParaRPr lang="fi-FI"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err="1" smtClean="0"/>
                        <a:t>Micardis</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40–80 mg/d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bid, twice a day; PO, oral; IV, intravenous; </a:t>
                      </a:r>
                      <a:r>
                        <a:rPr lang="en-US" sz="1400" b="0" kern="1200" dirty="0" err="1" smtClean="0">
                          <a:solidFill>
                            <a:schemeClr val="tx1"/>
                          </a:solidFill>
                          <a:effectLst/>
                          <a:latin typeface="+mn-lt"/>
                          <a:ea typeface="+mn-ea"/>
                          <a:cs typeface="+mn-cs"/>
                        </a:rPr>
                        <a:t>tid</a:t>
                      </a:r>
                      <a:r>
                        <a:rPr lang="en-US" sz="1400" b="0" kern="1200" dirty="0" smtClean="0">
                          <a:solidFill>
                            <a:schemeClr val="tx1"/>
                          </a:solidFill>
                          <a:effectLst/>
                          <a:latin typeface="+mn-lt"/>
                          <a:ea typeface="+mn-ea"/>
                          <a:cs typeface="+mn-cs"/>
                        </a:rPr>
                        <a:t>, three times a day; </a:t>
                      </a:r>
                      <a:r>
                        <a:rPr lang="en-US" sz="1400" b="0" kern="1200" dirty="0" err="1" smtClean="0">
                          <a:solidFill>
                            <a:schemeClr val="tx1"/>
                          </a:solidFill>
                          <a:effectLst/>
                          <a:latin typeface="+mn-lt"/>
                          <a:ea typeface="+mn-ea"/>
                          <a:cs typeface="+mn-cs"/>
                        </a:rPr>
                        <a:t>qid</a:t>
                      </a:r>
                      <a:r>
                        <a:rPr lang="en-US" sz="1400" b="0" kern="1200" dirty="0" smtClean="0">
                          <a:solidFill>
                            <a:schemeClr val="tx1"/>
                          </a:solidFill>
                          <a:effectLst/>
                          <a:latin typeface="+mn-lt"/>
                          <a:ea typeface="+mn-ea"/>
                          <a:cs typeface="+mn-cs"/>
                        </a:rPr>
                        <a:t>, four times a day; IM, intramuscular. </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5" name="TextBox 4"/>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995318262"/>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8"/>
          <p:cNvSpPr>
            <a:spLocks noGrp="1" noChangeArrowheads="1"/>
          </p:cNvSpPr>
          <p:nvPr/>
        </p:nvSpPr>
        <p:spPr bwMode="auto">
          <a:xfrm>
            <a:off x="228600" y="5181600"/>
            <a:ext cx="868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endParaRPr lang="en-GB" sz="1400" b="0">
              <a:latin typeface="Arial" charset="0"/>
            </a:endParaRPr>
          </a:p>
        </p:txBody>
      </p:sp>
      <p:sp>
        <p:nvSpPr>
          <p:cNvPr id="2" name="Title 1"/>
          <p:cNvSpPr>
            <a:spLocks noGrp="1"/>
          </p:cNvSpPr>
          <p:nvPr>
            <p:ph type="title"/>
          </p:nvPr>
        </p:nvSpPr>
        <p:spPr/>
        <p:txBody>
          <a:bodyPr/>
          <a:lstStyle/>
          <a:p>
            <a:r>
              <a:rPr lang="en-US" dirty="0"/>
              <a:t>Table 28-2 </a:t>
            </a:r>
            <a:r>
              <a:rPr lang="en-US" dirty="0" smtClean="0"/>
              <a:t>Most </a:t>
            </a:r>
            <a:r>
              <a:rPr lang="en-US" dirty="0"/>
              <a:t>Commonly Prescribed Antihypertensive Agents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1077246"/>
              </p:ext>
            </p:extLst>
          </p:nvPr>
        </p:nvGraphicFramePr>
        <p:xfrm>
          <a:off x="457200" y="1600200"/>
          <a:ext cx="8229600" cy="3693160"/>
        </p:xfrm>
        <a:graphic>
          <a:graphicData uri="http://schemas.openxmlformats.org/drawingml/2006/table">
            <a:tbl>
              <a:tblPr firstRow="1" bandRow="1">
                <a:tableStyleId>{3B4B98B0-60AC-42C2-AFA5-B58CD77FA1E5}</a:tableStyleId>
              </a:tblPr>
              <a:tblGrid>
                <a:gridCol w="2057400"/>
                <a:gridCol w="2057400"/>
                <a:gridCol w="2057400"/>
                <a:gridCol w="2057400"/>
              </a:tblGrid>
              <a:tr h="370840">
                <a:tc>
                  <a:txBody>
                    <a:bodyPr/>
                    <a:lstStyle/>
                    <a:p>
                      <a:r>
                        <a:rPr lang="en-US" sz="1600" dirty="0" smtClean="0"/>
                        <a:t>GENERIC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TRADE</a:t>
                      </a:r>
                      <a:r>
                        <a:rPr lang="en-US" sz="1600" baseline="0" dirty="0" smtClean="0"/>
                        <a:t>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AVERAGE ADULT</a:t>
                      </a:r>
                      <a:r>
                        <a:rPr lang="en-US" sz="1600" baseline="0" dirty="0" smtClean="0"/>
                        <a:t> DOSAGE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ROUTE OF ADMINISTRATION</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tx1"/>
                          </a:solidFill>
                          <a:effectLst/>
                          <a:latin typeface="+mn-lt"/>
                          <a:ea typeface="+mn-ea"/>
                          <a:cs typeface="+mn-cs"/>
                        </a:rPr>
                        <a:t>Diuretics </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tx1"/>
                          </a:solidFill>
                          <a:effectLst/>
                          <a:latin typeface="+mn-lt"/>
                          <a:ea typeface="+mn-ea"/>
                          <a:cs typeface="+mn-cs"/>
                        </a:rPr>
                        <a:t>Angiotensin-Converting Enzyme Inhibitors</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u-HU" sz="1600" b="0" kern="1200" dirty="0" smtClean="0">
                          <a:solidFill>
                            <a:schemeClr val="tx1"/>
                          </a:solidFill>
                          <a:effectLst/>
                          <a:latin typeface="+mn-lt"/>
                          <a:ea typeface="+mn-ea"/>
                          <a:cs typeface="+mn-cs"/>
                        </a:rPr>
                        <a:t>benazepril</a:t>
                      </a:r>
                      <a:endParaRPr lang="hu-HU"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err="1" smtClean="0"/>
                        <a:t>Lotensin</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4–50 mg/d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600" b="0" kern="1200" dirty="0" err="1" smtClean="0">
                          <a:solidFill>
                            <a:schemeClr val="tx1"/>
                          </a:solidFill>
                          <a:effectLst/>
                          <a:latin typeface="+mn-lt"/>
                          <a:ea typeface="+mn-ea"/>
                          <a:cs typeface="+mn-cs"/>
                        </a:rPr>
                        <a:t>captopril</a:t>
                      </a:r>
                      <a:endParaRPr lang="tr-TR"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err="1" smtClean="0"/>
                        <a:t>Capoten</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25/100 mg/d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u-HU" sz="1600" b="0" kern="1200" dirty="0" smtClean="0">
                          <a:solidFill>
                            <a:schemeClr val="tx1"/>
                          </a:solidFill>
                          <a:effectLst/>
                          <a:latin typeface="+mn-lt"/>
                          <a:ea typeface="+mn-ea"/>
                          <a:cs typeface="+mn-cs"/>
                        </a:rPr>
                        <a:t>enalapril </a:t>
                      </a:r>
                      <a:endParaRPr lang="hu-HU"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err="1" smtClean="0"/>
                        <a:t>Vasotec</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5–40 mg/d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o-RO" sz="1600" b="0" kern="1200" dirty="0" smtClean="0">
                          <a:solidFill>
                            <a:schemeClr val="tx1"/>
                          </a:solidFill>
                          <a:effectLst/>
                          <a:latin typeface="+mn-lt"/>
                          <a:ea typeface="+mn-ea"/>
                          <a:cs typeface="+mn-cs"/>
                        </a:rPr>
                        <a:t>fosinopril </a:t>
                      </a:r>
                      <a:endParaRPr lang="ro-RO"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err="1" smtClean="0"/>
                        <a:t>Monopril</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10–40 mg/d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i-FI" sz="1600" b="0" kern="1200" dirty="0" err="1" smtClean="0">
                          <a:solidFill>
                            <a:schemeClr val="tx1"/>
                          </a:solidFill>
                          <a:effectLst/>
                          <a:latin typeface="+mn-lt"/>
                          <a:ea typeface="+mn-ea"/>
                          <a:cs typeface="+mn-cs"/>
                        </a:rPr>
                        <a:t>lisinopril</a:t>
                      </a:r>
                      <a:r>
                        <a:rPr lang="fi-FI" sz="1600" b="0" kern="1200" dirty="0" smtClean="0">
                          <a:solidFill>
                            <a:schemeClr val="tx1"/>
                          </a:solidFill>
                          <a:effectLst/>
                          <a:latin typeface="+mn-lt"/>
                          <a:ea typeface="+mn-ea"/>
                          <a:cs typeface="+mn-cs"/>
                        </a:rPr>
                        <a:t> </a:t>
                      </a:r>
                      <a:endParaRPr lang="fi-FI"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err="1" smtClean="0"/>
                        <a:t>Prinivil</a:t>
                      </a:r>
                      <a:r>
                        <a:rPr lang="en-US" sz="1600" dirty="0" smtClean="0"/>
                        <a:t>, Zestril</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10–40 mg/d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bid, twice a day; PO, oral; IV, intravenous; </a:t>
                      </a:r>
                      <a:r>
                        <a:rPr lang="en-US" sz="1400" b="0" kern="1200" dirty="0" err="1" smtClean="0">
                          <a:solidFill>
                            <a:schemeClr val="tx1"/>
                          </a:solidFill>
                          <a:effectLst/>
                          <a:latin typeface="+mn-lt"/>
                          <a:ea typeface="+mn-ea"/>
                          <a:cs typeface="+mn-cs"/>
                        </a:rPr>
                        <a:t>tid</a:t>
                      </a:r>
                      <a:r>
                        <a:rPr lang="en-US" sz="1400" b="0" kern="1200" dirty="0" smtClean="0">
                          <a:solidFill>
                            <a:schemeClr val="tx1"/>
                          </a:solidFill>
                          <a:effectLst/>
                          <a:latin typeface="+mn-lt"/>
                          <a:ea typeface="+mn-ea"/>
                          <a:cs typeface="+mn-cs"/>
                        </a:rPr>
                        <a:t>, three times a day; </a:t>
                      </a:r>
                      <a:r>
                        <a:rPr lang="en-US" sz="1400" b="0" kern="1200" dirty="0" err="1" smtClean="0">
                          <a:solidFill>
                            <a:schemeClr val="tx1"/>
                          </a:solidFill>
                          <a:effectLst/>
                          <a:latin typeface="+mn-lt"/>
                          <a:ea typeface="+mn-ea"/>
                          <a:cs typeface="+mn-cs"/>
                        </a:rPr>
                        <a:t>qid</a:t>
                      </a:r>
                      <a:r>
                        <a:rPr lang="en-US" sz="1400" b="0" kern="1200" dirty="0" smtClean="0">
                          <a:solidFill>
                            <a:schemeClr val="tx1"/>
                          </a:solidFill>
                          <a:effectLst/>
                          <a:latin typeface="+mn-lt"/>
                          <a:ea typeface="+mn-ea"/>
                          <a:cs typeface="+mn-cs"/>
                        </a:rPr>
                        <a:t>, four times a day; IM, intramuscular. </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5" name="TextBox 4"/>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4150037287"/>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8"/>
          <p:cNvSpPr>
            <a:spLocks noGrp="1" noChangeArrowheads="1"/>
          </p:cNvSpPr>
          <p:nvPr/>
        </p:nvSpPr>
        <p:spPr bwMode="auto">
          <a:xfrm>
            <a:off x="228600" y="5181600"/>
            <a:ext cx="868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endParaRPr lang="en-GB" sz="1400" b="0">
              <a:latin typeface="Arial" charset="0"/>
            </a:endParaRPr>
          </a:p>
        </p:txBody>
      </p:sp>
      <p:sp>
        <p:nvSpPr>
          <p:cNvPr id="2" name="Title 1"/>
          <p:cNvSpPr>
            <a:spLocks noGrp="1"/>
          </p:cNvSpPr>
          <p:nvPr>
            <p:ph type="title"/>
          </p:nvPr>
        </p:nvSpPr>
        <p:spPr/>
        <p:txBody>
          <a:bodyPr/>
          <a:lstStyle/>
          <a:p>
            <a:r>
              <a:rPr lang="en-US" dirty="0"/>
              <a:t>Table 28-2 </a:t>
            </a:r>
            <a:r>
              <a:rPr lang="en-US" dirty="0" smtClean="0"/>
              <a:t>Most </a:t>
            </a:r>
            <a:r>
              <a:rPr lang="en-US" dirty="0"/>
              <a:t>Commonly Prescribed Antihypertensive Agents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8704360"/>
              </p:ext>
            </p:extLst>
          </p:nvPr>
        </p:nvGraphicFramePr>
        <p:xfrm>
          <a:off x="457200" y="1600200"/>
          <a:ext cx="8229600" cy="3693160"/>
        </p:xfrm>
        <a:graphic>
          <a:graphicData uri="http://schemas.openxmlformats.org/drawingml/2006/table">
            <a:tbl>
              <a:tblPr firstRow="1" bandRow="1">
                <a:tableStyleId>{3B4B98B0-60AC-42C2-AFA5-B58CD77FA1E5}</a:tableStyleId>
              </a:tblPr>
              <a:tblGrid>
                <a:gridCol w="2057400"/>
                <a:gridCol w="2057400"/>
                <a:gridCol w="2057400"/>
                <a:gridCol w="2057400"/>
              </a:tblGrid>
              <a:tr h="370840">
                <a:tc>
                  <a:txBody>
                    <a:bodyPr/>
                    <a:lstStyle/>
                    <a:p>
                      <a:r>
                        <a:rPr lang="en-US" sz="1600" dirty="0" smtClean="0"/>
                        <a:t>GENERIC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TRADE</a:t>
                      </a:r>
                      <a:r>
                        <a:rPr lang="en-US" sz="1600" baseline="0" dirty="0" smtClean="0"/>
                        <a:t>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AVERAGE ADULT</a:t>
                      </a:r>
                      <a:r>
                        <a:rPr lang="en-US" sz="1600" baseline="0" dirty="0" smtClean="0"/>
                        <a:t> DOSAGE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ROUTE OF ADMINISTRATION</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tx1"/>
                          </a:solidFill>
                          <a:effectLst/>
                          <a:latin typeface="+mn-lt"/>
                          <a:ea typeface="+mn-ea"/>
                          <a:cs typeface="+mn-cs"/>
                        </a:rPr>
                        <a:t>Diuretics </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1" kern="1200" dirty="0" smtClean="0">
                          <a:solidFill>
                            <a:schemeClr val="tx1"/>
                          </a:solidFill>
                          <a:effectLst/>
                          <a:latin typeface="+mn-lt"/>
                          <a:ea typeface="+mn-ea"/>
                          <a:cs typeface="+mn-cs"/>
                        </a:rPr>
                        <a:t>Angiotensin-Converting Enzyme Inhibitors</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sz="1600" b="0" kern="1200" dirty="0" err="1" smtClean="0">
                          <a:solidFill>
                            <a:schemeClr val="tx1"/>
                          </a:solidFill>
                          <a:effectLst/>
                          <a:latin typeface="+mn-lt"/>
                          <a:ea typeface="+mn-ea"/>
                          <a:cs typeface="+mn-cs"/>
                        </a:rPr>
                        <a:t>moexipril</a:t>
                      </a:r>
                      <a:endParaRPr lang="nl-NL"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err="1" smtClean="0"/>
                        <a:t>Univasc</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7.5–30 mg/d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600" b="0" kern="1200" dirty="0" err="1" smtClean="0">
                          <a:solidFill>
                            <a:schemeClr val="tx1"/>
                          </a:solidFill>
                          <a:effectLst/>
                          <a:latin typeface="+mn-lt"/>
                          <a:ea typeface="+mn-ea"/>
                          <a:cs typeface="+mn-cs"/>
                        </a:rPr>
                        <a:t>perindopril</a:t>
                      </a:r>
                      <a:endParaRPr lang="tr-TR"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err="1" smtClean="0"/>
                        <a:t>Aceon</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2.5–20 mg/d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k-SK" sz="1600" b="0" kern="1200" dirty="0" smtClean="0">
                          <a:solidFill>
                            <a:schemeClr val="tx1"/>
                          </a:solidFill>
                          <a:effectLst/>
                          <a:latin typeface="+mn-lt"/>
                          <a:ea typeface="+mn-ea"/>
                          <a:cs typeface="+mn-cs"/>
                        </a:rPr>
                        <a:t>quinapril</a:t>
                      </a:r>
                      <a:endParaRPr lang="sk-SK"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err="1" smtClean="0"/>
                        <a:t>Accupril</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2–8 mg/d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err="1" smtClean="0">
                          <a:solidFill>
                            <a:schemeClr val="tx1"/>
                          </a:solidFill>
                          <a:effectLst/>
                          <a:latin typeface="+mn-lt"/>
                          <a:ea typeface="+mn-ea"/>
                          <a:cs typeface="+mn-cs"/>
                        </a:rPr>
                        <a:t>ramipril</a:t>
                      </a:r>
                      <a:r>
                        <a:rPr lang="en-US" sz="1600" b="0" kern="1200" dirty="0" smtClean="0">
                          <a:solidFill>
                            <a:schemeClr val="tx1"/>
                          </a:solidFill>
                          <a:effectLst/>
                          <a:latin typeface="+mn-lt"/>
                          <a:ea typeface="+mn-ea"/>
                          <a:cs typeface="+mn-cs"/>
                        </a:rPr>
                        <a:t> </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err="1" smtClean="0"/>
                        <a:t>Altace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2.5–5 mg/d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600" b="0" kern="1200" dirty="0" err="1" smtClean="0">
                          <a:solidFill>
                            <a:schemeClr val="tx1"/>
                          </a:solidFill>
                          <a:effectLst/>
                          <a:latin typeface="+mn-lt"/>
                          <a:ea typeface="+mn-ea"/>
                          <a:cs typeface="+mn-cs"/>
                        </a:rPr>
                        <a:t>trandolapril</a:t>
                      </a:r>
                      <a:endParaRPr lang="es-ES_tradnl"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err="1" smtClean="0"/>
                        <a:t>Mavik</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1–4 mg/d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bid, twice a day; PO, oral; IV, intravenous; </a:t>
                      </a:r>
                      <a:r>
                        <a:rPr lang="en-US" sz="1400" b="0" kern="1200" dirty="0" err="1" smtClean="0">
                          <a:solidFill>
                            <a:schemeClr val="tx1"/>
                          </a:solidFill>
                          <a:effectLst/>
                          <a:latin typeface="+mn-lt"/>
                          <a:ea typeface="+mn-ea"/>
                          <a:cs typeface="+mn-cs"/>
                        </a:rPr>
                        <a:t>tid</a:t>
                      </a:r>
                      <a:r>
                        <a:rPr lang="en-US" sz="1400" b="0" kern="1200" dirty="0" smtClean="0">
                          <a:solidFill>
                            <a:schemeClr val="tx1"/>
                          </a:solidFill>
                          <a:effectLst/>
                          <a:latin typeface="+mn-lt"/>
                          <a:ea typeface="+mn-ea"/>
                          <a:cs typeface="+mn-cs"/>
                        </a:rPr>
                        <a:t>, three times a day; </a:t>
                      </a:r>
                      <a:r>
                        <a:rPr lang="en-US" sz="1400" b="0" kern="1200" dirty="0" err="1" smtClean="0">
                          <a:solidFill>
                            <a:schemeClr val="tx1"/>
                          </a:solidFill>
                          <a:effectLst/>
                          <a:latin typeface="+mn-lt"/>
                          <a:ea typeface="+mn-ea"/>
                          <a:cs typeface="+mn-cs"/>
                        </a:rPr>
                        <a:t>qid</a:t>
                      </a:r>
                      <a:r>
                        <a:rPr lang="en-US" sz="1400" b="0" kern="1200" dirty="0" smtClean="0">
                          <a:solidFill>
                            <a:schemeClr val="tx1"/>
                          </a:solidFill>
                          <a:effectLst/>
                          <a:latin typeface="+mn-lt"/>
                          <a:ea typeface="+mn-ea"/>
                          <a:cs typeface="+mn-cs"/>
                        </a:rPr>
                        <a:t>, four times a day; IM, intramuscular. </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5" name="TextBox 4"/>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2637941717"/>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8"/>
          <p:cNvSpPr>
            <a:spLocks noGrp="1" noChangeArrowheads="1"/>
          </p:cNvSpPr>
          <p:nvPr/>
        </p:nvSpPr>
        <p:spPr bwMode="auto">
          <a:xfrm>
            <a:off x="228600" y="5181600"/>
            <a:ext cx="868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endParaRPr lang="en-GB" sz="1400" b="0">
              <a:latin typeface="Arial" charset="0"/>
            </a:endParaRPr>
          </a:p>
        </p:txBody>
      </p:sp>
      <p:sp>
        <p:nvSpPr>
          <p:cNvPr id="2" name="Title 1"/>
          <p:cNvSpPr>
            <a:spLocks noGrp="1"/>
          </p:cNvSpPr>
          <p:nvPr>
            <p:ph type="title"/>
          </p:nvPr>
        </p:nvSpPr>
        <p:spPr/>
        <p:txBody>
          <a:bodyPr/>
          <a:lstStyle/>
          <a:p>
            <a:r>
              <a:rPr lang="en-US" dirty="0"/>
              <a:t>Table 28-2 </a:t>
            </a:r>
            <a:r>
              <a:rPr lang="en-US" dirty="0" smtClean="0"/>
              <a:t>Most </a:t>
            </a:r>
            <a:r>
              <a:rPr lang="en-US" dirty="0"/>
              <a:t>Commonly Prescribed Antihypertensive Agents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82820681"/>
              </p:ext>
            </p:extLst>
          </p:nvPr>
        </p:nvGraphicFramePr>
        <p:xfrm>
          <a:off x="457200" y="1600200"/>
          <a:ext cx="8229600" cy="3357880"/>
        </p:xfrm>
        <a:graphic>
          <a:graphicData uri="http://schemas.openxmlformats.org/drawingml/2006/table">
            <a:tbl>
              <a:tblPr firstRow="1" bandRow="1">
                <a:tableStyleId>{3B4B98B0-60AC-42C2-AFA5-B58CD77FA1E5}</a:tableStyleId>
              </a:tblPr>
              <a:tblGrid>
                <a:gridCol w="2057400"/>
                <a:gridCol w="2057400"/>
                <a:gridCol w="2057400"/>
                <a:gridCol w="2057400"/>
              </a:tblGrid>
              <a:tr h="370840">
                <a:tc>
                  <a:txBody>
                    <a:bodyPr/>
                    <a:lstStyle/>
                    <a:p>
                      <a:r>
                        <a:rPr lang="en-US" sz="1600" dirty="0" smtClean="0"/>
                        <a:t>GENERIC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TRADE</a:t>
                      </a:r>
                      <a:r>
                        <a:rPr lang="en-US" sz="1600" baseline="0" dirty="0" smtClean="0"/>
                        <a:t>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AVERAGE ADULT</a:t>
                      </a:r>
                      <a:r>
                        <a:rPr lang="en-US" sz="1600" baseline="0" dirty="0" smtClean="0"/>
                        <a:t> DOSAGE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ROUTE OF ADMINISTRATION</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o-RO" sz="1600" b="1" kern="1200" dirty="0" smtClean="0">
                          <a:solidFill>
                            <a:schemeClr val="tx1"/>
                          </a:solidFill>
                          <a:effectLst/>
                          <a:latin typeface="+mn-lt"/>
                          <a:ea typeface="+mn-ea"/>
                          <a:cs typeface="+mn-cs"/>
                        </a:rPr>
                        <a:t>Vasodilators</a:t>
                      </a:r>
                      <a:endParaRPr lang="ro-RO"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o-RO" sz="1600" b="0" kern="1200" dirty="0" smtClean="0">
                          <a:solidFill>
                            <a:schemeClr val="tx1"/>
                          </a:solidFill>
                          <a:effectLst/>
                          <a:latin typeface="+mn-lt"/>
                          <a:ea typeface="+mn-ea"/>
                          <a:cs typeface="+mn-cs"/>
                        </a:rPr>
                        <a:t>fenoldopam</a:t>
                      </a:r>
                      <a:endParaRPr lang="ro-RO"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err="1" smtClean="0"/>
                        <a:t>Corlopam</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0.025–0.3 mcg/kg/min by continuous infusion for up to 48 h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IV</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r-HR" sz="1600" b="0" kern="1200" dirty="0" smtClean="0">
                          <a:solidFill>
                            <a:schemeClr val="tx1"/>
                          </a:solidFill>
                          <a:effectLst/>
                          <a:latin typeface="+mn-lt"/>
                          <a:ea typeface="+mn-ea"/>
                          <a:cs typeface="+mn-cs"/>
                        </a:rPr>
                        <a:t>hydralazine</a:t>
                      </a:r>
                      <a:endParaRPr lang="hr-HR"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b="0" i="0" u="none" strike="noStrike" kern="1200" baseline="0" dirty="0" smtClean="0">
                          <a:solidFill>
                            <a:schemeClr val="tx1"/>
                          </a:solidFill>
                          <a:latin typeface="+mn-lt"/>
                          <a:ea typeface="+mn-ea"/>
                          <a:cs typeface="+mn-cs"/>
                        </a:rPr>
                        <a:t>(Generic only)</a:t>
                      </a:r>
                    </a:p>
                    <a:p>
                      <a:r>
                        <a:rPr lang="en-US" sz="1600" b="0" i="0" u="none" strike="noStrike" kern="1200" baseline="0" dirty="0" smtClean="0">
                          <a:solidFill>
                            <a:schemeClr val="tx1"/>
                          </a:solidFill>
                          <a:latin typeface="+mn-lt"/>
                          <a:ea typeface="+mn-ea"/>
                          <a:cs typeface="+mn-cs"/>
                        </a:rPr>
                        <a:t>(Generic only)</a:t>
                      </a:r>
                    </a:p>
                    <a:p>
                      <a:r>
                        <a:rPr lang="en-US" sz="1600" b="0" i="0" u="none" strike="noStrike" kern="1200" baseline="0" dirty="0" smtClean="0">
                          <a:solidFill>
                            <a:schemeClr val="tx1"/>
                          </a:solidFill>
                          <a:latin typeface="+mn-lt"/>
                          <a:ea typeface="+mn-ea"/>
                          <a:cs typeface="+mn-cs"/>
                        </a:rPr>
                        <a:t>(Generic only)</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600" b="0" kern="1200" dirty="0" smtClean="0">
                          <a:solidFill>
                            <a:schemeClr val="tx1"/>
                          </a:solidFill>
                          <a:effectLst/>
                          <a:latin typeface="+mn-lt"/>
                          <a:ea typeface="+mn-ea"/>
                          <a:cs typeface="+mn-cs"/>
                        </a:rPr>
                        <a:t>10–50 mg </a:t>
                      </a:r>
                      <a:r>
                        <a:rPr lang="es-ES_tradnl" sz="1600" b="0" kern="1200" dirty="0" err="1" smtClean="0">
                          <a:solidFill>
                            <a:schemeClr val="tx1"/>
                          </a:solidFill>
                          <a:effectLst/>
                          <a:latin typeface="+mn-lt"/>
                          <a:ea typeface="+mn-ea"/>
                          <a:cs typeface="+mn-cs"/>
                        </a:rPr>
                        <a:t>qid</a:t>
                      </a:r>
                      <a:r>
                        <a:rPr lang="es-ES_tradnl" sz="1600" b="0" kern="1200" dirty="0" smtClean="0">
                          <a:solidFill>
                            <a:schemeClr val="tx1"/>
                          </a:solidFill>
                          <a:effectLst/>
                          <a:latin typeface="+mn-lt"/>
                          <a:ea typeface="+mn-ea"/>
                          <a:cs typeface="+mn-cs"/>
                        </a:rPr>
                        <a:t> </a:t>
                      </a:r>
                      <a:endParaRPr lang="es-ES_tradnl" sz="1600" dirty="0" smtClean="0">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lang="es-ES_tradnl" sz="1600" b="0" kern="1200" dirty="0" smtClean="0">
                          <a:solidFill>
                            <a:schemeClr val="tx1"/>
                          </a:solidFill>
                          <a:effectLst/>
                          <a:latin typeface="+mn-lt"/>
                          <a:ea typeface="+mn-ea"/>
                          <a:cs typeface="+mn-cs"/>
                        </a:rPr>
                        <a:t>10–40 mg q4–6h </a:t>
                      </a:r>
                      <a:endParaRPr lang="es-ES_tradnl" sz="1600" dirty="0" smtClean="0">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lang="es-ES_tradnl" sz="1600" b="0" kern="1200" dirty="0" smtClean="0">
                          <a:solidFill>
                            <a:schemeClr val="tx1"/>
                          </a:solidFill>
                          <a:effectLst/>
                          <a:latin typeface="+mn-lt"/>
                          <a:ea typeface="+mn-ea"/>
                          <a:cs typeface="+mn-cs"/>
                        </a:rPr>
                        <a:t>10–40 mg q4–6h </a:t>
                      </a:r>
                      <a:endParaRPr lang="es-ES_tradnl"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p>
                    <a:p>
                      <a:r>
                        <a:rPr lang="en-US" sz="1600" dirty="0" smtClean="0"/>
                        <a:t>IM</a:t>
                      </a:r>
                    </a:p>
                    <a:p>
                      <a:r>
                        <a:rPr lang="en-US" sz="1600" dirty="0" smtClean="0"/>
                        <a:t>IV</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bid, twice a day; PO, oral; IV, intravenous; </a:t>
                      </a:r>
                      <a:r>
                        <a:rPr lang="en-US" sz="1400" b="0" kern="1200" dirty="0" err="1" smtClean="0">
                          <a:solidFill>
                            <a:schemeClr val="tx1"/>
                          </a:solidFill>
                          <a:effectLst/>
                          <a:latin typeface="+mn-lt"/>
                          <a:ea typeface="+mn-ea"/>
                          <a:cs typeface="+mn-cs"/>
                        </a:rPr>
                        <a:t>tid</a:t>
                      </a:r>
                      <a:r>
                        <a:rPr lang="en-US" sz="1400" b="0" kern="1200" dirty="0" smtClean="0">
                          <a:solidFill>
                            <a:schemeClr val="tx1"/>
                          </a:solidFill>
                          <a:effectLst/>
                          <a:latin typeface="+mn-lt"/>
                          <a:ea typeface="+mn-ea"/>
                          <a:cs typeface="+mn-cs"/>
                        </a:rPr>
                        <a:t>, three times a day; </a:t>
                      </a:r>
                      <a:r>
                        <a:rPr lang="en-US" sz="1400" b="0" kern="1200" dirty="0" err="1" smtClean="0">
                          <a:solidFill>
                            <a:schemeClr val="tx1"/>
                          </a:solidFill>
                          <a:effectLst/>
                          <a:latin typeface="+mn-lt"/>
                          <a:ea typeface="+mn-ea"/>
                          <a:cs typeface="+mn-cs"/>
                        </a:rPr>
                        <a:t>qid</a:t>
                      </a:r>
                      <a:r>
                        <a:rPr lang="en-US" sz="1400" b="0" kern="1200" dirty="0" smtClean="0">
                          <a:solidFill>
                            <a:schemeClr val="tx1"/>
                          </a:solidFill>
                          <a:effectLst/>
                          <a:latin typeface="+mn-lt"/>
                          <a:ea typeface="+mn-ea"/>
                          <a:cs typeface="+mn-cs"/>
                        </a:rPr>
                        <a:t>, four times a day; IM, intramuscular. </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5" name="TextBox 4"/>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2218307239"/>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8"/>
          <p:cNvSpPr>
            <a:spLocks noGrp="1" noChangeArrowheads="1"/>
          </p:cNvSpPr>
          <p:nvPr/>
        </p:nvSpPr>
        <p:spPr bwMode="auto">
          <a:xfrm>
            <a:off x="228600" y="5181600"/>
            <a:ext cx="868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endParaRPr lang="en-GB" sz="1400" b="0">
              <a:latin typeface="Arial" charset="0"/>
            </a:endParaRPr>
          </a:p>
        </p:txBody>
      </p:sp>
      <p:sp>
        <p:nvSpPr>
          <p:cNvPr id="2" name="Title 1"/>
          <p:cNvSpPr>
            <a:spLocks noGrp="1"/>
          </p:cNvSpPr>
          <p:nvPr>
            <p:ph type="title"/>
          </p:nvPr>
        </p:nvSpPr>
        <p:spPr/>
        <p:txBody>
          <a:bodyPr/>
          <a:lstStyle/>
          <a:p>
            <a:r>
              <a:rPr lang="en-US" dirty="0"/>
              <a:t>Table 28-2 </a:t>
            </a:r>
            <a:r>
              <a:rPr lang="en-US" dirty="0" smtClean="0"/>
              <a:t>Most </a:t>
            </a:r>
            <a:r>
              <a:rPr lang="en-US" dirty="0"/>
              <a:t>Commonly Prescribed Antihypertensive Agents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05829770"/>
              </p:ext>
            </p:extLst>
          </p:nvPr>
        </p:nvGraphicFramePr>
        <p:xfrm>
          <a:off x="457200" y="1600200"/>
          <a:ext cx="8229600" cy="3266440"/>
        </p:xfrm>
        <a:graphic>
          <a:graphicData uri="http://schemas.openxmlformats.org/drawingml/2006/table">
            <a:tbl>
              <a:tblPr firstRow="1" bandRow="1">
                <a:tableStyleId>{3B4B98B0-60AC-42C2-AFA5-B58CD77FA1E5}</a:tableStyleId>
              </a:tblPr>
              <a:tblGrid>
                <a:gridCol w="2057400"/>
                <a:gridCol w="2057400"/>
                <a:gridCol w="2057400"/>
                <a:gridCol w="2057400"/>
              </a:tblGrid>
              <a:tr h="370840">
                <a:tc>
                  <a:txBody>
                    <a:bodyPr/>
                    <a:lstStyle/>
                    <a:p>
                      <a:r>
                        <a:rPr lang="en-US" sz="1600" dirty="0" smtClean="0"/>
                        <a:t>GENERIC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TRADE</a:t>
                      </a:r>
                      <a:r>
                        <a:rPr lang="en-US" sz="1600" baseline="0" dirty="0" smtClean="0"/>
                        <a:t> NAME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AVERAGE ADULT</a:t>
                      </a:r>
                      <a:r>
                        <a:rPr lang="en-US" sz="1600" baseline="0" dirty="0" smtClean="0"/>
                        <a:t> DOSAGE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ROUTE OF ADMINISTRATION</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o-RO" sz="1600" b="1" kern="1200" dirty="0" smtClean="0">
                          <a:solidFill>
                            <a:schemeClr val="tx1"/>
                          </a:solidFill>
                          <a:effectLst/>
                          <a:latin typeface="+mn-lt"/>
                          <a:ea typeface="+mn-ea"/>
                          <a:cs typeface="+mn-cs"/>
                        </a:rPr>
                        <a:t>Vasodilators</a:t>
                      </a:r>
                      <a:endParaRPr lang="ro-RO"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600" b="0" kern="1200" dirty="0" err="1" smtClean="0">
                          <a:solidFill>
                            <a:schemeClr val="tx1"/>
                          </a:solidFill>
                          <a:effectLst/>
                          <a:latin typeface="+mn-lt"/>
                          <a:ea typeface="+mn-ea"/>
                          <a:cs typeface="+mn-cs"/>
                        </a:rPr>
                        <a:t>minoxidil</a:t>
                      </a:r>
                      <a:r>
                        <a:rPr lang="tr-TR" sz="1600" b="0" kern="1200" dirty="0" smtClean="0">
                          <a:solidFill>
                            <a:schemeClr val="tx1"/>
                          </a:solidFill>
                          <a:effectLst/>
                          <a:latin typeface="+mn-lt"/>
                          <a:ea typeface="+mn-ea"/>
                          <a:cs typeface="+mn-cs"/>
                        </a:rPr>
                        <a:t> </a:t>
                      </a:r>
                      <a:endParaRPr lang="tr-TR"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err="1" smtClean="0"/>
                        <a:t>Loniten</a:t>
                      </a:r>
                      <a:endParaRPr lang="en-US" sz="1600" dirty="0" smtClean="0"/>
                    </a:p>
                    <a:p>
                      <a:r>
                        <a:rPr lang="en-US" sz="1600" dirty="0" smtClean="0"/>
                        <a:t>Rogaine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5 mg/d, increased q3–5d up to 40 mg/d in single or divided doses as needed (maximum: 100 mg/d) </a:t>
                      </a:r>
                    </a:p>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1 mL/d onto scalp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p>
                    <a:p>
                      <a:endParaRPr lang="en-US" sz="1600" dirty="0" smtClean="0"/>
                    </a:p>
                    <a:p>
                      <a:endParaRPr lang="en-US" sz="1600" dirty="0" smtClean="0"/>
                    </a:p>
                    <a:p>
                      <a:endParaRPr lang="en-US" sz="1600" dirty="0" smtClean="0"/>
                    </a:p>
                    <a:p>
                      <a:endParaRPr lang="en-US" sz="1600" dirty="0" smtClean="0"/>
                    </a:p>
                    <a:p>
                      <a:endParaRPr lang="en-US" sz="1600" dirty="0" smtClean="0"/>
                    </a:p>
                    <a:p>
                      <a:r>
                        <a:rPr lang="en-US" sz="1600" dirty="0" smtClean="0"/>
                        <a:t>Topical</a:t>
                      </a:r>
                      <a:r>
                        <a:rPr lang="en-US" sz="1600" baseline="0" dirty="0" smtClean="0"/>
                        <a:t> solution</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4">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0" kern="1200" dirty="0" smtClean="0">
                          <a:solidFill>
                            <a:schemeClr val="tx1"/>
                          </a:solidFill>
                          <a:effectLst/>
                          <a:latin typeface="+mn-lt"/>
                          <a:ea typeface="+mn-ea"/>
                          <a:cs typeface="+mn-cs"/>
                        </a:rPr>
                        <a:t>bid, twice a day; PO, oral; IV, intravenous; </a:t>
                      </a:r>
                      <a:r>
                        <a:rPr lang="en-US" sz="1400" b="0" kern="1200" dirty="0" err="1" smtClean="0">
                          <a:solidFill>
                            <a:schemeClr val="tx1"/>
                          </a:solidFill>
                          <a:effectLst/>
                          <a:latin typeface="+mn-lt"/>
                          <a:ea typeface="+mn-ea"/>
                          <a:cs typeface="+mn-cs"/>
                        </a:rPr>
                        <a:t>tid</a:t>
                      </a:r>
                      <a:r>
                        <a:rPr lang="en-US" sz="1400" b="0" kern="1200" dirty="0" smtClean="0">
                          <a:solidFill>
                            <a:schemeClr val="tx1"/>
                          </a:solidFill>
                          <a:effectLst/>
                          <a:latin typeface="+mn-lt"/>
                          <a:ea typeface="+mn-ea"/>
                          <a:cs typeface="+mn-cs"/>
                        </a:rPr>
                        <a:t>, three times a day; </a:t>
                      </a:r>
                      <a:r>
                        <a:rPr lang="en-US" sz="1400" b="0" kern="1200" dirty="0" err="1" smtClean="0">
                          <a:solidFill>
                            <a:schemeClr val="tx1"/>
                          </a:solidFill>
                          <a:effectLst/>
                          <a:latin typeface="+mn-lt"/>
                          <a:ea typeface="+mn-ea"/>
                          <a:cs typeface="+mn-cs"/>
                        </a:rPr>
                        <a:t>qid</a:t>
                      </a:r>
                      <a:r>
                        <a:rPr lang="en-US" sz="1400" b="0" kern="1200" dirty="0" smtClean="0">
                          <a:solidFill>
                            <a:schemeClr val="tx1"/>
                          </a:solidFill>
                          <a:effectLst/>
                          <a:latin typeface="+mn-lt"/>
                          <a:ea typeface="+mn-ea"/>
                          <a:cs typeface="+mn-cs"/>
                        </a:rPr>
                        <a:t>, four times a day; IM, intramuscular. </a:t>
                      </a:r>
                      <a:endParaRPr lang="en-US" sz="1600" dirty="0" smtClean="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901015829"/>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dirty="0" smtClean="0"/>
              <a:t>Hypertension</a:t>
            </a:r>
            <a:endParaRPr lang="en-US" dirty="0"/>
          </a:p>
        </p:txBody>
      </p:sp>
      <p:sp>
        <p:nvSpPr>
          <p:cNvPr id="23554" name="Rectangle 3"/>
          <p:cNvSpPr>
            <a:spLocks noGrp="1" noChangeArrowheads="1"/>
          </p:cNvSpPr>
          <p:nvPr>
            <p:ph type="body" idx="1"/>
          </p:nvPr>
        </p:nvSpPr>
        <p:spPr/>
        <p:txBody>
          <a:bodyPr/>
          <a:lstStyle/>
          <a:p>
            <a:r>
              <a:rPr lang="en-US" dirty="0" smtClean="0"/>
              <a:t>Antihypertensive Agents</a:t>
            </a:r>
          </a:p>
          <a:p>
            <a:pPr lvl="1"/>
            <a:r>
              <a:rPr lang="en-US" dirty="0"/>
              <a:t>Beta-Adrenergic </a:t>
            </a:r>
            <a:r>
              <a:rPr lang="en-US" dirty="0" smtClean="0"/>
              <a:t>Blockers</a:t>
            </a:r>
          </a:p>
          <a:p>
            <a:pPr lvl="2"/>
            <a:r>
              <a:rPr lang="en-US" dirty="0"/>
              <a:t>Very popular antihypertensive drugs</a:t>
            </a:r>
          </a:p>
          <a:p>
            <a:pPr lvl="2"/>
            <a:r>
              <a:rPr lang="en-US" dirty="0"/>
              <a:t>Competitively antagonize  </a:t>
            </a:r>
          </a:p>
          <a:p>
            <a:pPr lvl="3"/>
            <a:r>
              <a:rPr lang="en-US" dirty="0"/>
              <a:t>Responses to </a:t>
            </a:r>
            <a:r>
              <a:rPr lang="en-US" dirty="0" err="1"/>
              <a:t>catecholamines</a:t>
            </a:r>
            <a:r>
              <a:rPr lang="en-US" dirty="0"/>
              <a:t> </a:t>
            </a:r>
            <a:endParaRPr lang="en-US" dirty="0" smtClean="0"/>
          </a:p>
          <a:p>
            <a:pPr lvl="3"/>
            <a:r>
              <a:rPr lang="en-US" dirty="0"/>
              <a:t>Mediated by beta receptors</a:t>
            </a:r>
          </a:p>
          <a:p>
            <a:pPr lvl="2"/>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1331604689"/>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dirty="0" smtClean="0"/>
              <a:t>Hypertension</a:t>
            </a:r>
            <a:endParaRPr lang="en-US" dirty="0"/>
          </a:p>
        </p:txBody>
      </p:sp>
      <p:sp>
        <p:nvSpPr>
          <p:cNvPr id="23554" name="Rectangle 3"/>
          <p:cNvSpPr>
            <a:spLocks noGrp="1" noChangeArrowheads="1"/>
          </p:cNvSpPr>
          <p:nvPr>
            <p:ph type="body" idx="1"/>
          </p:nvPr>
        </p:nvSpPr>
        <p:spPr/>
        <p:txBody>
          <a:bodyPr/>
          <a:lstStyle/>
          <a:p>
            <a:r>
              <a:rPr lang="en-US" dirty="0" smtClean="0"/>
              <a:t>Antihypertensive Agents</a:t>
            </a:r>
          </a:p>
          <a:p>
            <a:pPr lvl="1"/>
            <a:r>
              <a:rPr lang="en-US" dirty="0"/>
              <a:t>Alpha-Adrenergic </a:t>
            </a:r>
            <a:r>
              <a:rPr lang="en-US" dirty="0" smtClean="0"/>
              <a:t>and Beta</a:t>
            </a:r>
            <a:r>
              <a:rPr lang="en-US" dirty="0"/>
              <a:t>-Adrenergic </a:t>
            </a:r>
            <a:r>
              <a:rPr lang="en-US" dirty="0" smtClean="0"/>
              <a:t>Blockers</a:t>
            </a:r>
          </a:p>
          <a:p>
            <a:pPr lvl="2"/>
            <a:r>
              <a:rPr lang="en-US" dirty="0"/>
              <a:t>Also called alpha-blockers and beta-blockers</a:t>
            </a:r>
          </a:p>
          <a:p>
            <a:pPr lvl="2"/>
            <a:r>
              <a:rPr lang="en-US" dirty="0"/>
              <a:t>Administered for mild, moderate, and severe hypertension  </a:t>
            </a:r>
          </a:p>
          <a:p>
            <a:pPr lvl="3"/>
            <a:r>
              <a:rPr lang="en-US" dirty="0"/>
              <a:t>Alone or in combination with other </a:t>
            </a:r>
            <a:r>
              <a:rPr lang="en-US" dirty="0" err="1"/>
              <a:t>antihypertensives</a:t>
            </a:r>
            <a:r>
              <a:rPr lang="en-US" dirty="0"/>
              <a:t> (especially, thiazide diuretics</a:t>
            </a:r>
            <a:r>
              <a:rPr lang="en-US" dirty="0" smtClean="0"/>
              <a:t>)</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2203612875"/>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dirty="0" smtClean="0"/>
              <a:t>Hypertension</a:t>
            </a:r>
            <a:endParaRPr lang="en-US" dirty="0"/>
          </a:p>
        </p:txBody>
      </p:sp>
      <p:sp>
        <p:nvSpPr>
          <p:cNvPr id="23554" name="Rectangle 3"/>
          <p:cNvSpPr>
            <a:spLocks noGrp="1" noChangeArrowheads="1"/>
          </p:cNvSpPr>
          <p:nvPr>
            <p:ph type="body" idx="1"/>
          </p:nvPr>
        </p:nvSpPr>
        <p:spPr/>
        <p:txBody>
          <a:bodyPr/>
          <a:lstStyle/>
          <a:p>
            <a:r>
              <a:rPr lang="en-US" dirty="0" smtClean="0"/>
              <a:t>Antihypertensive Agents</a:t>
            </a:r>
          </a:p>
          <a:p>
            <a:pPr lvl="1"/>
            <a:r>
              <a:rPr lang="en-US" dirty="0"/>
              <a:t>Alpha-Adrenergic </a:t>
            </a:r>
            <a:r>
              <a:rPr lang="en-US" dirty="0" smtClean="0"/>
              <a:t>and Beta</a:t>
            </a:r>
            <a:r>
              <a:rPr lang="en-US" dirty="0"/>
              <a:t>-Adrenergic </a:t>
            </a:r>
            <a:r>
              <a:rPr lang="en-US" dirty="0" smtClean="0"/>
              <a:t>Blockers</a:t>
            </a:r>
          </a:p>
          <a:p>
            <a:pPr lvl="2"/>
            <a:r>
              <a:rPr lang="en-US" dirty="0"/>
              <a:t>Adverse effects   </a:t>
            </a:r>
          </a:p>
          <a:p>
            <a:pPr lvl="3"/>
            <a:r>
              <a:rPr lang="en-US" dirty="0"/>
              <a:t>Postural hypotension</a:t>
            </a:r>
          </a:p>
          <a:p>
            <a:pPr lvl="3"/>
            <a:r>
              <a:rPr lang="en-US" dirty="0"/>
              <a:t>Dizziness</a:t>
            </a:r>
          </a:p>
          <a:p>
            <a:pPr lvl="3"/>
            <a:r>
              <a:rPr lang="en-US" dirty="0"/>
              <a:t>Vertigo</a:t>
            </a:r>
          </a:p>
          <a:p>
            <a:pPr lvl="3"/>
            <a:r>
              <a:rPr lang="en-US" dirty="0"/>
              <a:t>Headache</a:t>
            </a:r>
          </a:p>
          <a:p>
            <a:pPr lvl="3"/>
            <a:r>
              <a:rPr lang="en-US" dirty="0"/>
              <a:t>Bronchospasm</a:t>
            </a:r>
          </a:p>
          <a:p>
            <a:pPr lvl="3"/>
            <a:r>
              <a:rPr lang="en-US" dirty="0" smtClean="0"/>
              <a:t>Dyspnea</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1175178930"/>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dirty="0" smtClean="0"/>
              <a:t>Hypertension</a:t>
            </a:r>
            <a:endParaRPr lang="en-US" dirty="0"/>
          </a:p>
        </p:txBody>
      </p:sp>
      <p:sp>
        <p:nvSpPr>
          <p:cNvPr id="23554" name="Rectangle 3"/>
          <p:cNvSpPr>
            <a:spLocks noGrp="1" noChangeArrowheads="1"/>
          </p:cNvSpPr>
          <p:nvPr>
            <p:ph type="body" idx="1"/>
          </p:nvPr>
        </p:nvSpPr>
        <p:spPr/>
        <p:txBody>
          <a:bodyPr/>
          <a:lstStyle/>
          <a:p>
            <a:r>
              <a:rPr lang="en-US" dirty="0" smtClean="0"/>
              <a:t>Antihypertensive Agents</a:t>
            </a:r>
          </a:p>
          <a:p>
            <a:pPr lvl="1"/>
            <a:r>
              <a:rPr lang="en-US" dirty="0"/>
              <a:t>Alpha-Adrenergic </a:t>
            </a:r>
            <a:r>
              <a:rPr lang="en-US" dirty="0" smtClean="0"/>
              <a:t>and Beta</a:t>
            </a:r>
            <a:r>
              <a:rPr lang="en-US" dirty="0"/>
              <a:t>-Adrenergic </a:t>
            </a:r>
            <a:r>
              <a:rPr lang="en-US" dirty="0" smtClean="0"/>
              <a:t>Blockers</a:t>
            </a:r>
          </a:p>
          <a:p>
            <a:pPr lvl="2"/>
            <a:r>
              <a:rPr lang="en-US" dirty="0"/>
              <a:t>Contraindications   </a:t>
            </a:r>
          </a:p>
          <a:p>
            <a:pPr lvl="3"/>
            <a:r>
              <a:rPr lang="en-US" dirty="0"/>
              <a:t>Bronchial asthma</a:t>
            </a:r>
          </a:p>
          <a:p>
            <a:pPr lvl="3"/>
            <a:r>
              <a:rPr lang="en-US" dirty="0"/>
              <a:t>Uncontrolled cardiac failure</a:t>
            </a:r>
          </a:p>
          <a:p>
            <a:pPr lvl="3"/>
            <a:r>
              <a:rPr lang="en-US" dirty="0"/>
              <a:t>Cardiogenic shock</a:t>
            </a:r>
          </a:p>
          <a:p>
            <a:pPr lvl="3"/>
            <a:r>
              <a:rPr lang="en-US" dirty="0"/>
              <a:t>Severe </a:t>
            </a:r>
            <a:r>
              <a:rPr lang="en-US" dirty="0" err="1"/>
              <a:t>bradycardia</a:t>
            </a:r>
            <a:endParaRPr lang="en-US" dirty="0"/>
          </a:p>
          <a:p>
            <a:pPr lvl="2"/>
            <a:r>
              <a:rPr lang="en-US" dirty="0"/>
              <a:t>Interactions   </a:t>
            </a:r>
          </a:p>
          <a:p>
            <a:pPr lvl="3"/>
            <a:r>
              <a:rPr lang="en-US" dirty="0"/>
              <a:t>Cimetidine</a:t>
            </a:r>
          </a:p>
          <a:p>
            <a:pPr lvl="3"/>
            <a:r>
              <a:rPr lang="en-US" dirty="0" err="1" smtClean="0"/>
              <a:t>Glutethimide</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766906799"/>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dirty="0" smtClean="0"/>
              <a:t>Hypertension</a:t>
            </a:r>
            <a:endParaRPr lang="en-US" dirty="0"/>
          </a:p>
        </p:txBody>
      </p:sp>
      <p:sp>
        <p:nvSpPr>
          <p:cNvPr id="23554" name="Rectangle 3"/>
          <p:cNvSpPr>
            <a:spLocks noGrp="1" noChangeArrowheads="1"/>
          </p:cNvSpPr>
          <p:nvPr>
            <p:ph type="body" idx="1"/>
          </p:nvPr>
        </p:nvSpPr>
        <p:spPr/>
        <p:txBody>
          <a:bodyPr/>
          <a:lstStyle/>
          <a:p>
            <a:r>
              <a:rPr lang="en-US" dirty="0" smtClean="0"/>
              <a:t>Antihypertensive Agents</a:t>
            </a:r>
          </a:p>
          <a:p>
            <a:pPr lvl="1"/>
            <a:r>
              <a:rPr lang="en-US" dirty="0"/>
              <a:t>Alpha-Adrenergic </a:t>
            </a:r>
            <a:r>
              <a:rPr lang="en-US" dirty="0" smtClean="0"/>
              <a:t>and Beta</a:t>
            </a:r>
            <a:r>
              <a:rPr lang="en-US" dirty="0"/>
              <a:t>-Adrenergic </a:t>
            </a:r>
            <a:r>
              <a:rPr lang="en-US" dirty="0" smtClean="0"/>
              <a:t>Blockers</a:t>
            </a:r>
          </a:p>
          <a:p>
            <a:pPr lvl="2"/>
            <a:r>
              <a:rPr lang="en-US" dirty="0"/>
              <a:t>Be aware of potential hypotension.</a:t>
            </a:r>
          </a:p>
          <a:p>
            <a:pPr lvl="3"/>
            <a:r>
              <a:rPr lang="en-US" dirty="0"/>
              <a:t>Make position changes slowly, in stages.</a:t>
            </a:r>
          </a:p>
          <a:p>
            <a:pPr lvl="2"/>
            <a:r>
              <a:rPr lang="en-US" dirty="0"/>
              <a:t>Avoid driving and other hazardous activities until drug response is known.</a:t>
            </a:r>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2242837484"/>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dirty="0" smtClean="0"/>
              <a:t>Hypertension</a:t>
            </a:r>
            <a:endParaRPr lang="en-US" dirty="0"/>
          </a:p>
        </p:txBody>
      </p:sp>
      <p:sp>
        <p:nvSpPr>
          <p:cNvPr id="23554" name="Rectangle 3"/>
          <p:cNvSpPr>
            <a:spLocks noGrp="1" noChangeArrowheads="1"/>
          </p:cNvSpPr>
          <p:nvPr>
            <p:ph type="body" idx="1"/>
          </p:nvPr>
        </p:nvSpPr>
        <p:spPr/>
        <p:txBody>
          <a:bodyPr/>
          <a:lstStyle/>
          <a:p>
            <a:r>
              <a:rPr lang="en-US" dirty="0" smtClean="0"/>
              <a:t>Antihypertensive Agents</a:t>
            </a:r>
          </a:p>
          <a:p>
            <a:pPr lvl="1"/>
            <a:r>
              <a:rPr lang="en-US" dirty="0"/>
              <a:t>Centrally-Acting Adrenergic </a:t>
            </a:r>
            <a:r>
              <a:rPr lang="en-US" dirty="0" smtClean="0"/>
              <a:t>Blockers</a:t>
            </a:r>
          </a:p>
          <a:p>
            <a:pPr lvl="2"/>
            <a:r>
              <a:rPr lang="en-US" dirty="0"/>
              <a:t>Used when other therapies are insufficient</a:t>
            </a:r>
          </a:p>
          <a:p>
            <a:pPr lvl="2"/>
            <a:r>
              <a:rPr lang="en-US" dirty="0"/>
              <a:t>Decrease </a:t>
            </a:r>
            <a:r>
              <a:rPr lang="en-US" dirty="0" smtClean="0"/>
              <a:t>systemic </a:t>
            </a:r>
            <a:r>
              <a:rPr lang="en-US" dirty="0"/>
              <a:t>vascular resistance or cardiac output</a:t>
            </a:r>
          </a:p>
          <a:p>
            <a:pPr lvl="2"/>
            <a:r>
              <a:rPr lang="en-US" dirty="0"/>
              <a:t>Administered for management of hypertension</a:t>
            </a:r>
          </a:p>
          <a:p>
            <a:pPr lvl="3"/>
            <a:r>
              <a:rPr lang="en-US" dirty="0"/>
              <a:t>Especially combined with a </a:t>
            </a:r>
            <a:r>
              <a:rPr lang="en-US" dirty="0" smtClean="0"/>
              <a:t>diuretic</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10286681"/>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dirty="0" smtClean="0"/>
              <a:t>Hypertension</a:t>
            </a:r>
            <a:endParaRPr lang="en-US" dirty="0"/>
          </a:p>
        </p:txBody>
      </p:sp>
      <p:sp>
        <p:nvSpPr>
          <p:cNvPr id="23554" name="Rectangle 3"/>
          <p:cNvSpPr>
            <a:spLocks noGrp="1" noChangeArrowheads="1"/>
          </p:cNvSpPr>
          <p:nvPr>
            <p:ph type="body" idx="1"/>
          </p:nvPr>
        </p:nvSpPr>
        <p:spPr/>
        <p:txBody>
          <a:bodyPr/>
          <a:lstStyle/>
          <a:p>
            <a:r>
              <a:rPr lang="en-US" dirty="0" smtClean="0"/>
              <a:t>Antihypertensive Agents</a:t>
            </a:r>
          </a:p>
          <a:p>
            <a:pPr lvl="1"/>
            <a:r>
              <a:rPr lang="en-US" dirty="0"/>
              <a:t>Centrally-Acting Adrenergic </a:t>
            </a:r>
            <a:r>
              <a:rPr lang="en-US" dirty="0" smtClean="0"/>
              <a:t>Blockers</a:t>
            </a:r>
          </a:p>
          <a:p>
            <a:pPr lvl="2"/>
            <a:r>
              <a:rPr lang="en-US" dirty="0"/>
              <a:t>Adverse effects   </a:t>
            </a:r>
          </a:p>
          <a:p>
            <a:pPr lvl="3"/>
            <a:r>
              <a:rPr lang="en-US" dirty="0"/>
              <a:t>Drowsiness</a:t>
            </a:r>
          </a:p>
          <a:p>
            <a:pPr lvl="3"/>
            <a:r>
              <a:rPr lang="en-US" dirty="0"/>
              <a:t>Sedation</a:t>
            </a:r>
          </a:p>
          <a:p>
            <a:pPr lvl="3"/>
            <a:r>
              <a:rPr lang="en-US" dirty="0"/>
              <a:t>Headache</a:t>
            </a:r>
          </a:p>
          <a:p>
            <a:pPr lvl="3"/>
            <a:r>
              <a:rPr lang="en-US" dirty="0"/>
              <a:t>Nightmares</a:t>
            </a:r>
          </a:p>
          <a:p>
            <a:pPr lvl="3"/>
            <a:r>
              <a:rPr lang="en-US" dirty="0"/>
              <a:t>Anxiety</a:t>
            </a:r>
          </a:p>
          <a:p>
            <a:pPr lvl="3"/>
            <a:r>
              <a:rPr lang="en-US" dirty="0"/>
              <a:t>Orthostatic </a:t>
            </a:r>
            <a:r>
              <a:rPr lang="en-US" dirty="0" smtClean="0"/>
              <a:t>hypotension</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2574944681"/>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dirty="0" smtClean="0"/>
              <a:t>Hypertension</a:t>
            </a:r>
            <a:endParaRPr lang="en-US" dirty="0"/>
          </a:p>
        </p:txBody>
      </p:sp>
      <p:sp>
        <p:nvSpPr>
          <p:cNvPr id="23554" name="Rectangle 3"/>
          <p:cNvSpPr>
            <a:spLocks noGrp="1" noChangeArrowheads="1"/>
          </p:cNvSpPr>
          <p:nvPr>
            <p:ph type="body" idx="1"/>
          </p:nvPr>
        </p:nvSpPr>
        <p:spPr/>
        <p:txBody>
          <a:bodyPr/>
          <a:lstStyle/>
          <a:p>
            <a:r>
              <a:rPr lang="en-US" dirty="0" smtClean="0"/>
              <a:t>Antihypertensive Agents</a:t>
            </a:r>
          </a:p>
          <a:p>
            <a:pPr lvl="1"/>
            <a:r>
              <a:rPr lang="en-US" dirty="0"/>
              <a:t>Centrally-Acting Adrenergic </a:t>
            </a:r>
            <a:r>
              <a:rPr lang="en-US" dirty="0" smtClean="0"/>
              <a:t>Blockers</a:t>
            </a:r>
          </a:p>
          <a:p>
            <a:pPr lvl="2"/>
            <a:r>
              <a:rPr lang="en-US" dirty="0"/>
              <a:t>Adverse effects   </a:t>
            </a:r>
          </a:p>
          <a:p>
            <a:pPr lvl="3"/>
            <a:r>
              <a:rPr lang="en-US" dirty="0"/>
              <a:t>CHF</a:t>
            </a:r>
          </a:p>
          <a:p>
            <a:pPr lvl="3"/>
            <a:r>
              <a:rPr lang="en-US" dirty="0"/>
              <a:t>Peripheral edema</a:t>
            </a:r>
          </a:p>
          <a:p>
            <a:pPr lvl="3"/>
            <a:r>
              <a:rPr lang="en-US" dirty="0"/>
              <a:t>Tachycardia</a:t>
            </a:r>
          </a:p>
          <a:p>
            <a:pPr lvl="3"/>
            <a:r>
              <a:rPr lang="en-US" dirty="0" err="1"/>
              <a:t>Bradycardia</a:t>
            </a:r>
            <a:endParaRPr lang="en-US" dirty="0"/>
          </a:p>
          <a:p>
            <a:pPr lvl="3"/>
            <a:r>
              <a:rPr lang="en-US" dirty="0"/>
              <a:t>Cutaneous flush</a:t>
            </a:r>
          </a:p>
          <a:p>
            <a:pPr lvl="3"/>
            <a:r>
              <a:rPr lang="en-US" dirty="0" smtClean="0"/>
              <a:t>Hepatitis</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1020533301"/>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dirty="0" smtClean="0"/>
              <a:t>Hypertension</a:t>
            </a:r>
            <a:endParaRPr lang="en-US" dirty="0"/>
          </a:p>
        </p:txBody>
      </p:sp>
      <p:sp>
        <p:nvSpPr>
          <p:cNvPr id="23554" name="Rectangle 3"/>
          <p:cNvSpPr>
            <a:spLocks noGrp="1" noChangeArrowheads="1"/>
          </p:cNvSpPr>
          <p:nvPr>
            <p:ph type="body" idx="1"/>
          </p:nvPr>
        </p:nvSpPr>
        <p:spPr/>
        <p:txBody>
          <a:bodyPr/>
          <a:lstStyle/>
          <a:p>
            <a:r>
              <a:rPr lang="en-US" dirty="0" smtClean="0"/>
              <a:t>Antihypertensive Agents</a:t>
            </a:r>
          </a:p>
          <a:p>
            <a:pPr lvl="1"/>
            <a:r>
              <a:rPr lang="en-US" dirty="0"/>
              <a:t>Centrally-Acting Adrenergic </a:t>
            </a:r>
            <a:r>
              <a:rPr lang="en-US" dirty="0" smtClean="0"/>
              <a:t>Blockers</a:t>
            </a:r>
          </a:p>
          <a:p>
            <a:pPr lvl="2"/>
            <a:r>
              <a:rPr lang="en-US" dirty="0"/>
              <a:t>Contraindications   </a:t>
            </a:r>
          </a:p>
          <a:p>
            <a:pPr lvl="3"/>
            <a:r>
              <a:rPr lang="en-US" dirty="0"/>
              <a:t>Pregnancy</a:t>
            </a:r>
          </a:p>
          <a:p>
            <a:pPr lvl="3"/>
            <a:r>
              <a:rPr lang="en-US" dirty="0"/>
              <a:t>Lactation</a:t>
            </a:r>
          </a:p>
          <a:p>
            <a:pPr lvl="3"/>
            <a:r>
              <a:rPr lang="en-US" dirty="0"/>
              <a:t>Hepatitis</a:t>
            </a:r>
          </a:p>
          <a:p>
            <a:pPr lvl="3"/>
            <a:r>
              <a:rPr lang="en-US" dirty="0"/>
              <a:t>Cirrhosis</a:t>
            </a:r>
          </a:p>
          <a:p>
            <a:pPr lvl="3"/>
            <a:r>
              <a:rPr lang="en-US" dirty="0"/>
              <a:t>Blood </a:t>
            </a:r>
            <a:r>
              <a:rPr lang="en-US" dirty="0" err="1" smtClean="0"/>
              <a:t>dyscrasias</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1295513056"/>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dirty="0" smtClean="0"/>
              <a:t>Hypertension</a:t>
            </a:r>
            <a:endParaRPr lang="en-US" dirty="0"/>
          </a:p>
        </p:txBody>
      </p:sp>
      <p:sp>
        <p:nvSpPr>
          <p:cNvPr id="23554" name="Rectangle 3"/>
          <p:cNvSpPr>
            <a:spLocks noGrp="1" noChangeArrowheads="1"/>
          </p:cNvSpPr>
          <p:nvPr>
            <p:ph type="body" idx="1"/>
          </p:nvPr>
        </p:nvSpPr>
        <p:spPr/>
        <p:txBody>
          <a:bodyPr/>
          <a:lstStyle/>
          <a:p>
            <a:r>
              <a:rPr lang="en-US" dirty="0" smtClean="0"/>
              <a:t>Antihypertensive Agents</a:t>
            </a:r>
          </a:p>
          <a:p>
            <a:pPr lvl="1"/>
            <a:r>
              <a:rPr lang="en-US" dirty="0"/>
              <a:t>Centrally-Acting Adrenergic </a:t>
            </a:r>
            <a:r>
              <a:rPr lang="en-US" dirty="0" smtClean="0"/>
              <a:t>Blockers</a:t>
            </a:r>
          </a:p>
          <a:p>
            <a:pPr lvl="2"/>
            <a:r>
              <a:rPr lang="en-US" dirty="0"/>
              <a:t>Interactions</a:t>
            </a:r>
          </a:p>
          <a:p>
            <a:pPr lvl="3"/>
            <a:r>
              <a:rPr lang="en-US" dirty="0"/>
              <a:t>None listed</a:t>
            </a:r>
          </a:p>
          <a:p>
            <a:pPr lvl="2"/>
            <a:r>
              <a:rPr lang="en-US" dirty="0"/>
              <a:t>Avoid driving and other hazardous tasks until drug response is known.</a:t>
            </a:r>
          </a:p>
          <a:p>
            <a:pPr lvl="2"/>
            <a:r>
              <a:rPr lang="en-US" dirty="0"/>
              <a:t>No OTC medications or breastfeeding until physician </a:t>
            </a:r>
            <a:r>
              <a:rPr lang="en-US" dirty="0" smtClean="0"/>
              <a:t>approves.</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706734405"/>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dirty="0" smtClean="0"/>
              <a:t>Hypertension</a:t>
            </a:r>
            <a:endParaRPr lang="en-US" dirty="0"/>
          </a:p>
        </p:txBody>
      </p:sp>
      <p:sp>
        <p:nvSpPr>
          <p:cNvPr id="23554" name="Rectangle 3"/>
          <p:cNvSpPr>
            <a:spLocks noGrp="1" noChangeArrowheads="1"/>
          </p:cNvSpPr>
          <p:nvPr>
            <p:ph type="body" idx="1"/>
          </p:nvPr>
        </p:nvSpPr>
        <p:spPr/>
        <p:txBody>
          <a:bodyPr/>
          <a:lstStyle/>
          <a:p>
            <a:r>
              <a:rPr lang="en-US" dirty="0" smtClean="0"/>
              <a:t>Antihypertensive Agents</a:t>
            </a:r>
          </a:p>
          <a:p>
            <a:pPr lvl="1"/>
            <a:r>
              <a:rPr lang="en-US" dirty="0"/>
              <a:t>Peripherally-Acting Adrenergic </a:t>
            </a:r>
            <a:r>
              <a:rPr lang="en-US" dirty="0" smtClean="0"/>
              <a:t>Blockers</a:t>
            </a:r>
          </a:p>
          <a:p>
            <a:pPr lvl="2"/>
            <a:r>
              <a:rPr lang="en-US" dirty="0"/>
              <a:t>Lower BP, mostly affecting diastolic</a:t>
            </a:r>
          </a:p>
          <a:p>
            <a:pPr lvl="2"/>
            <a:r>
              <a:rPr lang="en-US" dirty="0"/>
              <a:t>Reduce vascular tone</a:t>
            </a:r>
          </a:p>
          <a:p>
            <a:pPr lvl="2"/>
            <a:r>
              <a:rPr lang="en-US" dirty="0"/>
              <a:t>Administered for:   </a:t>
            </a:r>
          </a:p>
          <a:p>
            <a:pPr lvl="3"/>
            <a:r>
              <a:rPr lang="en-US" dirty="0"/>
              <a:t>Severe hypertension</a:t>
            </a:r>
          </a:p>
          <a:p>
            <a:pPr lvl="3"/>
            <a:r>
              <a:rPr lang="en-US" dirty="0"/>
              <a:t>Or as adjunctive therapy with other </a:t>
            </a:r>
            <a:r>
              <a:rPr lang="en-US" dirty="0" smtClean="0"/>
              <a:t>agents</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4114433339"/>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dirty="0" smtClean="0"/>
              <a:t>Hypertension</a:t>
            </a:r>
            <a:endParaRPr lang="en-US" dirty="0"/>
          </a:p>
        </p:txBody>
      </p:sp>
      <p:sp>
        <p:nvSpPr>
          <p:cNvPr id="23554" name="Rectangle 3"/>
          <p:cNvSpPr>
            <a:spLocks noGrp="1" noChangeArrowheads="1"/>
          </p:cNvSpPr>
          <p:nvPr>
            <p:ph type="body" idx="1"/>
          </p:nvPr>
        </p:nvSpPr>
        <p:spPr/>
        <p:txBody>
          <a:bodyPr/>
          <a:lstStyle/>
          <a:p>
            <a:r>
              <a:rPr lang="en-US" dirty="0" smtClean="0"/>
              <a:t>Antihypertensive Agents</a:t>
            </a:r>
          </a:p>
          <a:p>
            <a:pPr lvl="1"/>
            <a:r>
              <a:rPr lang="en-US" dirty="0"/>
              <a:t>Peripherally-Acting Adrenergic </a:t>
            </a:r>
            <a:r>
              <a:rPr lang="en-US" dirty="0" smtClean="0"/>
              <a:t>Blockers</a:t>
            </a:r>
          </a:p>
          <a:p>
            <a:pPr lvl="2"/>
            <a:r>
              <a:rPr lang="en-US" dirty="0"/>
              <a:t>Adverse effects   </a:t>
            </a:r>
          </a:p>
          <a:p>
            <a:pPr lvl="3"/>
            <a:r>
              <a:rPr lang="en-US" dirty="0"/>
              <a:t>Drowsiness</a:t>
            </a:r>
          </a:p>
          <a:p>
            <a:pPr lvl="3"/>
            <a:r>
              <a:rPr lang="en-US" dirty="0"/>
              <a:t>Fatigue</a:t>
            </a:r>
          </a:p>
          <a:p>
            <a:pPr lvl="3"/>
            <a:r>
              <a:rPr lang="en-US" dirty="0"/>
              <a:t>Headache</a:t>
            </a:r>
          </a:p>
          <a:p>
            <a:pPr lvl="3"/>
            <a:r>
              <a:rPr lang="en-US" dirty="0"/>
              <a:t>Confusion</a:t>
            </a:r>
          </a:p>
          <a:p>
            <a:pPr lvl="3"/>
            <a:r>
              <a:rPr lang="en-US" dirty="0"/>
              <a:t>Palpitation</a:t>
            </a:r>
          </a:p>
          <a:p>
            <a:pPr lvl="3"/>
            <a:r>
              <a:rPr lang="en-US" dirty="0"/>
              <a:t>Dry mouth</a:t>
            </a:r>
          </a:p>
          <a:p>
            <a:pPr lvl="3"/>
            <a:r>
              <a:rPr lang="en-US" dirty="0"/>
              <a:t>Dyspnea</a:t>
            </a:r>
          </a:p>
          <a:p>
            <a:pPr lvl="3"/>
            <a:r>
              <a:rPr lang="en-US" dirty="0"/>
              <a:t>Nausea, </a:t>
            </a:r>
            <a:r>
              <a:rPr lang="en-US" dirty="0" smtClean="0"/>
              <a:t>vomiting</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2323295574"/>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dirty="0" smtClean="0"/>
              <a:t>Hypertension</a:t>
            </a:r>
            <a:endParaRPr lang="en-US" dirty="0"/>
          </a:p>
        </p:txBody>
      </p:sp>
      <p:sp>
        <p:nvSpPr>
          <p:cNvPr id="23554" name="Rectangle 3"/>
          <p:cNvSpPr>
            <a:spLocks noGrp="1" noChangeArrowheads="1"/>
          </p:cNvSpPr>
          <p:nvPr>
            <p:ph type="body" idx="1"/>
          </p:nvPr>
        </p:nvSpPr>
        <p:spPr/>
        <p:txBody>
          <a:bodyPr/>
          <a:lstStyle/>
          <a:p>
            <a:r>
              <a:rPr lang="en-US" dirty="0" smtClean="0"/>
              <a:t>Antihypertensive Agents</a:t>
            </a:r>
          </a:p>
          <a:p>
            <a:pPr lvl="1"/>
            <a:r>
              <a:rPr lang="en-US" dirty="0"/>
              <a:t>Peripherally-Acting Adrenergic </a:t>
            </a:r>
            <a:r>
              <a:rPr lang="en-US" dirty="0" smtClean="0"/>
              <a:t>Blockers</a:t>
            </a:r>
          </a:p>
          <a:p>
            <a:pPr lvl="2"/>
            <a:r>
              <a:rPr lang="en-US" dirty="0"/>
              <a:t>Contraindications   </a:t>
            </a:r>
          </a:p>
          <a:p>
            <a:pPr lvl="3"/>
            <a:r>
              <a:rPr lang="en-US" dirty="0"/>
              <a:t>History of depression</a:t>
            </a:r>
          </a:p>
          <a:p>
            <a:pPr lvl="3"/>
            <a:r>
              <a:rPr lang="en-US" dirty="0"/>
              <a:t>Peptic ulcer</a:t>
            </a:r>
          </a:p>
          <a:p>
            <a:pPr lvl="3"/>
            <a:r>
              <a:rPr lang="en-US" dirty="0"/>
              <a:t>Ulcerative colitis</a:t>
            </a:r>
          </a:p>
          <a:p>
            <a:pPr lvl="2"/>
            <a:r>
              <a:rPr lang="en-US" dirty="0"/>
              <a:t>Interaction</a:t>
            </a:r>
          </a:p>
          <a:p>
            <a:pPr lvl="3"/>
            <a:r>
              <a:rPr lang="en-US" dirty="0" smtClean="0"/>
              <a:t>Alcohol</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1174141424"/>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dirty="0" smtClean="0"/>
              <a:t>Hypertension</a:t>
            </a:r>
            <a:endParaRPr lang="en-US" dirty="0"/>
          </a:p>
        </p:txBody>
      </p:sp>
      <p:sp>
        <p:nvSpPr>
          <p:cNvPr id="23554" name="Rectangle 3"/>
          <p:cNvSpPr>
            <a:spLocks noGrp="1" noChangeArrowheads="1"/>
          </p:cNvSpPr>
          <p:nvPr>
            <p:ph type="body" idx="1"/>
          </p:nvPr>
        </p:nvSpPr>
        <p:spPr/>
        <p:txBody>
          <a:bodyPr/>
          <a:lstStyle/>
          <a:p>
            <a:r>
              <a:rPr lang="en-US" dirty="0" smtClean="0"/>
              <a:t>Antihypertensive Agents</a:t>
            </a:r>
          </a:p>
          <a:p>
            <a:pPr lvl="1"/>
            <a:r>
              <a:rPr lang="en-US" dirty="0"/>
              <a:t>Peripherally-Acting Adrenergic </a:t>
            </a:r>
            <a:r>
              <a:rPr lang="en-US" dirty="0" smtClean="0"/>
              <a:t>Blockers</a:t>
            </a:r>
          </a:p>
          <a:p>
            <a:pPr lvl="2"/>
            <a:r>
              <a:rPr lang="en-US" dirty="0"/>
              <a:t>Be aware of orthostatic hypotension.</a:t>
            </a:r>
          </a:p>
          <a:p>
            <a:pPr lvl="3"/>
            <a:r>
              <a:rPr lang="en-US" dirty="0"/>
              <a:t>Ask for help when getting out of bed during early use of agents.</a:t>
            </a:r>
          </a:p>
          <a:p>
            <a:pPr lvl="2"/>
            <a:r>
              <a:rPr lang="en-US" dirty="0"/>
              <a:t>Take same time each day.</a:t>
            </a:r>
          </a:p>
          <a:p>
            <a:pPr lvl="2"/>
            <a:r>
              <a:rPr lang="en-US" dirty="0"/>
              <a:t>No OTC drugs till physician approves for:</a:t>
            </a:r>
          </a:p>
          <a:p>
            <a:pPr lvl="3"/>
            <a:r>
              <a:rPr lang="en-US" dirty="0"/>
              <a:t>Colds</a:t>
            </a:r>
          </a:p>
          <a:p>
            <a:pPr lvl="3"/>
            <a:r>
              <a:rPr lang="en-US" dirty="0"/>
              <a:t>Allergies</a:t>
            </a:r>
          </a:p>
          <a:p>
            <a:pPr lvl="3"/>
            <a:r>
              <a:rPr lang="en-US" dirty="0"/>
              <a:t>Asthma</a:t>
            </a:r>
          </a:p>
          <a:p>
            <a:pPr lvl="3"/>
            <a:r>
              <a:rPr lang="en-US" dirty="0"/>
              <a:t>Appetite </a:t>
            </a:r>
            <a:r>
              <a:rPr lang="en-US" dirty="0" smtClean="0"/>
              <a:t>suppression</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2979908578"/>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dirty="0" smtClean="0"/>
              <a:t>Hypertension</a:t>
            </a:r>
            <a:endParaRPr lang="en-US" dirty="0"/>
          </a:p>
        </p:txBody>
      </p:sp>
      <p:sp>
        <p:nvSpPr>
          <p:cNvPr id="23554" name="Rectangle 3"/>
          <p:cNvSpPr>
            <a:spLocks noGrp="1" noChangeArrowheads="1"/>
          </p:cNvSpPr>
          <p:nvPr>
            <p:ph type="body" idx="1"/>
          </p:nvPr>
        </p:nvSpPr>
        <p:spPr/>
        <p:txBody>
          <a:bodyPr/>
          <a:lstStyle/>
          <a:p>
            <a:r>
              <a:rPr lang="en-US" dirty="0" smtClean="0"/>
              <a:t>Antihypertensive Agents</a:t>
            </a:r>
          </a:p>
          <a:p>
            <a:pPr lvl="1"/>
            <a:r>
              <a:rPr lang="en-US" dirty="0"/>
              <a:t>Calcium Channel </a:t>
            </a:r>
            <a:r>
              <a:rPr lang="en-US" dirty="0" smtClean="0"/>
              <a:t>Blockers</a:t>
            </a:r>
          </a:p>
          <a:p>
            <a:pPr lvl="2"/>
            <a:r>
              <a:rPr lang="en-US" dirty="0"/>
              <a:t>Reduce electrical conduction</a:t>
            </a:r>
          </a:p>
          <a:p>
            <a:pPr lvl="2"/>
            <a:r>
              <a:rPr lang="en-US" dirty="0"/>
              <a:t>Decrease contraction force</a:t>
            </a:r>
          </a:p>
          <a:p>
            <a:pPr lvl="2"/>
            <a:r>
              <a:rPr lang="en-US" dirty="0"/>
              <a:t>Dilate </a:t>
            </a:r>
            <a:r>
              <a:rPr lang="en-US" dirty="0" smtClean="0"/>
              <a:t>arteries</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37028409"/>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dirty="0" smtClean="0"/>
              <a:t>Hypertension</a:t>
            </a:r>
            <a:endParaRPr lang="en-US" dirty="0"/>
          </a:p>
        </p:txBody>
      </p:sp>
      <p:sp>
        <p:nvSpPr>
          <p:cNvPr id="23554" name="Rectangle 3"/>
          <p:cNvSpPr>
            <a:spLocks noGrp="1" noChangeArrowheads="1"/>
          </p:cNvSpPr>
          <p:nvPr>
            <p:ph type="body" idx="1"/>
          </p:nvPr>
        </p:nvSpPr>
        <p:spPr/>
        <p:txBody>
          <a:bodyPr/>
          <a:lstStyle/>
          <a:p>
            <a:r>
              <a:rPr lang="en-US" dirty="0" smtClean="0"/>
              <a:t>Antihypertensive Agents</a:t>
            </a:r>
          </a:p>
          <a:p>
            <a:pPr lvl="1"/>
            <a:r>
              <a:rPr lang="en-US" dirty="0"/>
              <a:t>Calcium Channel </a:t>
            </a:r>
            <a:r>
              <a:rPr lang="en-US" dirty="0" smtClean="0"/>
              <a:t>Blockers</a:t>
            </a:r>
          </a:p>
          <a:p>
            <a:pPr lvl="2"/>
            <a:r>
              <a:rPr lang="en-US" dirty="0"/>
              <a:t>Administered for: </a:t>
            </a:r>
          </a:p>
          <a:p>
            <a:pPr lvl="3"/>
            <a:r>
              <a:rPr lang="en-US" dirty="0"/>
              <a:t>Hypertension</a:t>
            </a:r>
          </a:p>
          <a:p>
            <a:pPr lvl="3"/>
            <a:r>
              <a:rPr lang="en-US" dirty="0"/>
              <a:t>Raynaud’s phenomenon</a:t>
            </a:r>
          </a:p>
          <a:p>
            <a:pPr lvl="3"/>
            <a:r>
              <a:rPr lang="en-US" dirty="0"/>
              <a:t>Angina</a:t>
            </a:r>
          </a:p>
          <a:p>
            <a:pPr lvl="3"/>
            <a:r>
              <a:rPr lang="en-US" dirty="0"/>
              <a:t>Cardiomyopathy</a:t>
            </a:r>
          </a:p>
          <a:p>
            <a:pPr lvl="3"/>
            <a:r>
              <a:rPr lang="en-US" dirty="0"/>
              <a:t>Atrial fibrillation</a:t>
            </a:r>
          </a:p>
          <a:p>
            <a:pPr lvl="3"/>
            <a:r>
              <a:rPr lang="en-US" dirty="0"/>
              <a:t>Migraine headaches</a:t>
            </a:r>
          </a:p>
          <a:p>
            <a:pPr lvl="3"/>
            <a:r>
              <a:rPr lang="en-US" dirty="0"/>
              <a:t>Subarachnoid hemorrhage</a:t>
            </a:r>
          </a:p>
          <a:p>
            <a:pPr lvl="3"/>
            <a:r>
              <a:rPr lang="en-US" dirty="0"/>
              <a:t>Pulmonary hypertension</a:t>
            </a:r>
          </a:p>
          <a:p>
            <a:pPr lvl="3"/>
            <a:r>
              <a:rPr lang="en-US" dirty="0"/>
              <a:t>Paroxysmal supraventricular </a:t>
            </a:r>
            <a:r>
              <a:rPr lang="en-US" dirty="0" smtClean="0"/>
              <a:t>tachycardia</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811687117"/>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dirty="0" smtClean="0"/>
              <a:t>Hypertension</a:t>
            </a:r>
            <a:endParaRPr lang="en-US" dirty="0"/>
          </a:p>
        </p:txBody>
      </p:sp>
      <p:sp>
        <p:nvSpPr>
          <p:cNvPr id="23554" name="Rectangle 3"/>
          <p:cNvSpPr>
            <a:spLocks noGrp="1" noChangeArrowheads="1"/>
          </p:cNvSpPr>
          <p:nvPr>
            <p:ph type="body" idx="1"/>
          </p:nvPr>
        </p:nvSpPr>
        <p:spPr/>
        <p:txBody>
          <a:bodyPr/>
          <a:lstStyle/>
          <a:p>
            <a:r>
              <a:rPr lang="en-US" dirty="0" smtClean="0"/>
              <a:t>Antihypertensive Agents</a:t>
            </a:r>
          </a:p>
          <a:p>
            <a:pPr lvl="1"/>
            <a:r>
              <a:rPr lang="en-US" dirty="0"/>
              <a:t>Calcium Channel </a:t>
            </a:r>
            <a:r>
              <a:rPr lang="en-US" dirty="0" smtClean="0"/>
              <a:t>Blockers</a:t>
            </a:r>
          </a:p>
          <a:p>
            <a:pPr lvl="2"/>
            <a:r>
              <a:rPr lang="en-US" dirty="0"/>
              <a:t>Adverse effects   </a:t>
            </a:r>
          </a:p>
          <a:p>
            <a:pPr lvl="3"/>
            <a:r>
              <a:rPr lang="en-US" dirty="0"/>
              <a:t>Headache</a:t>
            </a:r>
          </a:p>
          <a:p>
            <a:pPr lvl="3"/>
            <a:r>
              <a:rPr lang="en-US" dirty="0"/>
              <a:t>Constipation</a:t>
            </a:r>
          </a:p>
          <a:p>
            <a:pPr lvl="3"/>
            <a:r>
              <a:rPr lang="en-US" dirty="0"/>
              <a:t>Rash</a:t>
            </a:r>
          </a:p>
          <a:p>
            <a:pPr lvl="3"/>
            <a:r>
              <a:rPr lang="en-US" dirty="0"/>
              <a:t>Nausea</a:t>
            </a:r>
          </a:p>
          <a:p>
            <a:pPr lvl="3"/>
            <a:r>
              <a:rPr lang="en-US" dirty="0"/>
              <a:t>Flushing</a:t>
            </a:r>
          </a:p>
          <a:p>
            <a:pPr lvl="3"/>
            <a:r>
              <a:rPr lang="en-US" dirty="0"/>
              <a:t>Edema</a:t>
            </a:r>
          </a:p>
          <a:p>
            <a:pPr lvl="3"/>
            <a:r>
              <a:rPr lang="en-US" dirty="0"/>
              <a:t>Drowsiness</a:t>
            </a:r>
          </a:p>
          <a:p>
            <a:pPr lvl="3"/>
            <a:r>
              <a:rPr lang="en-US" dirty="0"/>
              <a:t>Dizziness</a:t>
            </a:r>
          </a:p>
          <a:p>
            <a:pPr lvl="3"/>
            <a:r>
              <a:rPr lang="en-US" dirty="0" smtClean="0"/>
              <a:t>Hypotension</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2519955219"/>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dirty="0" smtClean="0"/>
              <a:t>Hypertension</a:t>
            </a:r>
            <a:endParaRPr lang="en-US" dirty="0"/>
          </a:p>
        </p:txBody>
      </p:sp>
      <p:sp>
        <p:nvSpPr>
          <p:cNvPr id="23554" name="Rectangle 3"/>
          <p:cNvSpPr>
            <a:spLocks noGrp="1" noChangeArrowheads="1"/>
          </p:cNvSpPr>
          <p:nvPr>
            <p:ph type="body" idx="1"/>
          </p:nvPr>
        </p:nvSpPr>
        <p:spPr/>
        <p:txBody>
          <a:bodyPr/>
          <a:lstStyle/>
          <a:p>
            <a:r>
              <a:rPr lang="en-US" dirty="0" smtClean="0"/>
              <a:t>Antihypertensive Agents</a:t>
            </a:r>
          </a:p>
          <a:p>
            <a:pPr lvl="1"/>
            <a:r>
              <a:rPr lang="en-US" dirty="0"/>
              <a:t>Calcium Channel </a:t>
            </a:r>
            <a:r>
              <a:rPr lang="en-US" dirty="0" smtClean="0"/>
              <a:t>Blockers</a:t>
            </a:r>
          </a:p>
          <a:p>
            <a:pPr lvl="2"/>
            <a:r>
              <a:rPr lang="en-US" dirty="0"/>
              <a:t>Contraindications   </a:t>
            </a:r>
          </a:p>
          <a:p>
            <a:pPr lvl="3"/>
            <a:r>
              <a:rPr lang="en-US" dirty="0"/>
              <a:t>Advanced aortic stenosis</a:t>
            </a:r>
          </a:p>
          <a:p>
            <a:pPr lvl="3"/>
            <a:r>
              <a:rPr lang="en-US" dirty="0"/>
              <a:t>Severe </a:t>
            </a:r>
            <a:r>
              <a:rPr lang="en-US" dirty="0" err="1"/>
              <a:t>bradyarrhythmia</a:t>
            </a:r>
            <a:endParaRPr lang="en-US" dirty="0"/>
          </a:p>
          <a:p>
            <a:pPr lvl="3"/>
            <a:r>
              <a:rPr lang="en-US" dirty="0"/>
              <a:t>Sick sinus syndrome</a:t>
            </a:r>
          </a:p>
          <a:p>
            <a:pPr lvl="3"/>
            <a:r>
              <a:rPr lang="en-US" dirty="0"/>
              <a:t>Heart block</a:t>
            </a:r>
          </a:p>
          <a:p>
            <a:pPr lvl="3"/>
            <a:r>
              <a:rPr lang="en-US" dirty="0"/>
              <a:t>Hypotension</a:t>
            </a:r>
          </a:p>
          <a:p>
            <a:pPr lvl="3"/>
            <a:r>
              <a:rPr lang="en-US" dirty="0"/>
              <a:t>Cardiogenic shock</a:t>
            </a:r>
          </a:p>
          <a:p>
            <a:pPr lvl="3"/>
            <a:r>
              <a:rPr lang="en-US" dirty="0"/>
              <a:t>Ventricular </a:t>
            </a:r>
            <a:r>
              <a:rPr lang="en-US" dirty="0" smtClean="0"/>
              <a:t>tachycardia</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2749833592"/>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dirty="0" smtClean="0"/>
              <a:t>Hypertension</a:t>
            </a:r>
            <a:endParaRPr lang="en-US" dirty="0"/>
          </a:p>
        </p:txBody>
      </p:sp>
      <p:sp>
        <p:nvSpPr>
          <p:cNvPr id="23554" name="Rectangle 3"/>
          <p:cNvSpPr>
            <a:spLocks noGrp="1" noChangeArrowheads="1"/>
          </p:cNvSpPr>
          <p:nvPr>
            <p:ph type="body" idx="1"/>
          </p:nvPr>
        </p:nvSpPr>
        <p:spPr/>
        <p:txBody>
          <a:bodyPr/>
          <a:lstStyle/>
          <a:p>
            <a:r>
              <a:rPr lang="en-US" dirty="0" smtClean="0"/>
              <a:t>Antihypertensive Agents</a:t>
            </a:r>
          </a:p>
          <a:p>
            <a:pPr lvl="1"/>
            <a:r>
              <a:rPr lang="en-US" dirty="0"/>
              <a:t>Calcium Channel </a:t>
            </a:r>
            <a:r>
              <a:rPr lang="en-US" dirty="0" smtClean="0"/>
              <a:t>Blockers</a:t>
            </a:r>
          </a:p>
          <a:p>
            <a:pPr lvl="2"/>
            <a:r>
              <a:rPr lang="en-US" dirty="0"/>
              <a:t>Interactions   </a:t>
            </a:r>
          </a:p>
          <a:p>
            <a:pPr lvl="3"/>
            <a:r>
              <a:rPr lang="en-US" dirty="0"/>
              <a:t>Carbamazepine</a:t>
            </a:r>
          </a:p>
          <a:p>
            <a:pPr lvl="3"/>
            <a:r>
              <a:rPr lang="en-US" dirty="0"/>
              <a:t>Simvastatin</a:t>
            </a:r>
          </a:p>
          <a:p>
            <a:pPr lvl="3"/>
            <a:r>
              <a:rPr lang="en-US" dirty="0"/>
              <a:t>Atorvastatin</a:t>
            </a:r>
          </a:p>
          <a:p>
            <a:pPr lvl="3"/>
            <a:r>
              <a:rPr lang="en-US" dirty="0"/>
              <a:t>Lovastatin</a:t>
            </a:r>
          </a:p>
          <a:p>
            <a:pPr lvl="3"/>
            <a:r>
              <a:rPr lang="en-US" dirty="0"/>
              <a:t>Cyclosporine</a:t>
            </a:r>
          </a:p>
          <a:p>
            <a:pPr lvl="3"/>
            <a:r>
              <a:rPr lang="en-US" dirty="0"/>
              <a:t>Grapefruit </a:t>
            </a:r>
            <a:r>
              <a:rPr lang="en-US" dirty="0" smtClean="0"/>
              <a:t>juice</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1365017750"/>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dirty="0" smtClean="0"/>
              <a:t>Hypertension</a:t>
            </a:r>
            <a:endParaRPr lang="en-US" dirty="0"/>
          </a:p>
        </p:txBody>
      </p:sp>
      <p:sp>
        <p:nvSpPr>
          <p:cNvPr id="23554" name="Rectangle 3"/>
          <p:cNvSpPr>
            <a:spLocks noGrp="1" noChangeArrowheads="1"/>
          </p:cNvSpPr>
          <p:nvPr>
            <p:ph type="body" idx="1"/>
          </p:nvPr>
        </p:nvSpPr>
        <p:spPr/>
        <p:txBody>
          <a:bodyPr/>
          <a:lstStyle/>
          <a:p>
            <a:r>
              <a:rPr lang="en-US" dirty="0" smtClean="0"/>
              <a:t>Antihypertensive Agents</a:t>
            </a:r>
          </a:p>
          <a:p>
            <a:pPr lvl="1"/>
            <a:r>
              <a:rPr lang="en-US" dirty="0"/>
              <a:t>Calcium Channel </a:t>
            </a:r>
            <a:r>
              <a:rPr lang="en-US" dirty="0" smtClean="0"/>
              <a:t>Blockers</a:t>
            </a:r>
          </a:p>
          <a:p>
            <a:pPr lvl="2"/>
            <a:r>
              <a:rPr lang="en-US" dirty="0"/>
              <a:t>Discuss all medical conditions with physician prior to beginning these agents.</a:t>
            </a:r>
          </a:p>
          <a:p>
            <a:pPr lvl="2"/>
            <a:r>
              <a:rPr lang="en-US" dirty="0"/>
              <a:t>All current medications must be discussed.</a:t>
            </a:r>
          </a:p>
          <a:p>
            <a:pPr lvl="2"/>
            <a:r>
              <a:rPr lang="en-US" dirty="0"/>
              <a:t>Avoid:</a:t>
            </a:r>
          </a:p>
          <a:p>
            <a:pPr lvl="3"/>
            <a:r>
              <a:rPr lang="en-US" dirty="0"/>
              <a:t>Grapefruit</a:t>
            </a:r>
          </a:p>
          <a:p>
            <a:pPr lvl="3"/>
            <a:r>
              <a:rPr lang="en-US" dirty="0"/>
              <a:t>Grapefruit juice</a:t>
            </a:r>
          </a:p>
          <a:p>
            <a:pPr lvl="3"/>
            <a:r>
              <a:rPr lang="en-US" dirty="0"/>
              <a:t>Alcohol</a:t>
            </a:r>
          </a:p>
          <a:p>
            <a:pPr lvl="3"/>
            <a:r>
              <a:rPr lang="en-US" dirty="0"/>
              <a:t>Other BP </a:t>
            </a:r>
            <a:r>
              <a:rPr lang="en-US" dirty="0" smtClean="0"/>
              <a:t>medications</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714868926"/>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dirty="0" smtClean="0"/>
              <a:t>Hypertension</a:t>
            </a:r>
            <a:endParaRPr lang="en-US" dirty="0"/>
          </a:p>
        </p:txBody>
      </p:sp>
      <p:sp>
        <p:nvSpPr>
          <p:cNvPr id="23554" name="Rectangle 3"/>
          <p:cNvSpPr>
            <a:spLocks noGrp="1" noChangeArrowheads="1"/>
          </p:cNvSpPr>
          <p:nvPr>
            <p:ph type="body" idx="1"/>
          </p:nvPr>
        </p:nvSpPr>
        <p:spPr/>
        <p:txBody>
          <a:bodyPr/>
          <a:lstStyle/>
          <a:p>
            <a:r>
              <a:rPr lang="en-US" dirty="0" smtClean="0"/>
              <a:t>Antihypertensive Agents</a:t>
            </a:r>
          </a:p>
          <a:p>
            <a:pPr lvl="1"/>
            <a:r>
              <a:rPr lang="en-US" dirty="0"/>
              <a:t>Angiotensin II Receptor </a:t>
            </a:r>
            <a:r>
              <a:rPr lang="en-US" dirty="0" smtClean="0"/>
              <a:t>Blockers</a:t>
            </a:r>
          </a:p>
          <a:p>
            <a:pPr lvl="2"/>
            <a:r>
              <a:rPr lang="en-US" dirty="0"/>
              <a:t>Prevent raised BP</a:t>
            </a:r>
          </a:p>
          <a:p>
            <a:pPr lvl="3"/>
            <a:r>
              <a:rPr lang="en-US" dirty="0"/>
              <a:t>Block vasoconstriction and aldosterone secretion</a:t>
            </a:r>
          </a:p>
          <a:p>
            <a:pPr lvl="2"/>
            <a:r>
              <a:rPr lang="en-US" dirty="0"/>
              <a:t>Administered for:   </a:t>
            </a:r>
          </a:p>
          <a:p>
            <a:pPr lvl="3"/>
            <a:r>
              <a:rPr lang="en-US" dirty="0"/>
              <a:t>CHF</a:t>
            </a:r>
          </a:p>
          <a:p>
            <a:pPr lvl="3"/>
            <a:r>
              <a:rPr lang="en-US" dirty="0"/>
              <a:t>Hypertension</a:t>
            </a:r>
          </a:p>
          <a:p>
            <a:pPr lvl="2"/>
            <a:r>
              <a:rPr lang="en-US" dirty="0"/>
              <a:t>Adverse effects   </a:t>
            </a:r>
          </a:p>
          <a:p>
            <a:pPr lvl="3"/>
            <a:r>
              <a:rPr lang="en-US" dirty="0"/>
              <a:t>Similar to ACE inhibitors</a:t>
            </a:r>
          </a:p>
          <a:p>
            <a:pPr lvl="3"/>
            <a:r>
              <a:rPr lang="en-US" dirty="0"/>
              <a:t>Except, they do not cause persistent </a:t>
            </a:r>
            <a:r>
              <a:rPr lang="en-US" dirty="0" smtClean="0"/>
              <a:t>cough</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541939003"/>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dirty="0" smtClean="0"/>
              <a:t>Hypertension</a:t>
            </a:r>
            <a:endParaRPr lang="en-US" dirty="0"/>
          </a:p>
        </p:txBody>
      </p:sp>
      <p:sp>
        <p:nvSpPr>
          <p:cNvPr id="23554" name="Rectangle 3"/>
          <p:cNvSpPr>
            <a:spLocks noGrp="1" noChangeArrowheads="1"/>
          </p:cNvSpPr>
          <p:nvPr>
            <p:ph type="body" idx="1"/>
          </p:nvPr>
        </p:nvSpPr>
        <p:spPr/>
        <p:txBody>
          <a:bodyPr/>
          <a:lstStyle/>
          <a:p>
            <a:r>
              <a:rPr lang="en-US" dirty="0" smtClean="0"/>
              <a:t>Antihypertensive Agents</a:t>
            </a:r>
          </a:p>
          <a:p>
            <a:pPr lvl="1"/>
            <a:r>
              <a:rPr lang="en-US" dirty="0"/>
              <a:t>Angiotensin II Receptor </a:t>
            </a:r>
            <a:r>
              <a:rPr lang="en-US" dirty="0" smtClean="0"/>
              <a:t>Blockers</a:t>
            </a:r>
          </a:p>
          <a:p>
            <a:pPr lvl="2"/>
            <a:r>
              <a:rPr lang="en-US" dirty="0"/>
              <a:t>Contraindications   </a:t>
            </a:r>
          </a:p>
          <a:p>
            <a:pPr lvl="3"/>
            <a:r>
              <a:rPr lang="en-US" dirty="0"/>
              <a:t>Hypersensitivity</a:t>
            </a:r>
          </a:p>
          <a:p>
            <a:pPr lvl="3"/>
            <a:r>
              <a:rPr lang="en-US" dirty="0"/>
              <a:t>Bilateral artery stenosis</a:t>
            </a:r>
          </a:p>
          <a:p>
            <a:pPr lvl="3"/>
            <a:r>
              <a:rPr lang="en-US" dirty="0"/>
              <a:t>Cardiac failure</a:t>
            </a:r>
          </a:p>
          <a:p>
            <a:pPr lvl="3"/>
            <a:r>
              <a:rPr lang="en-US" dirty="0"/>
              <a:t>Cardiogenic shock</a:t>
            </a:r>
          </a:p>
          <a:p>
            <a:pPr lvl="3"/>
            <a:r>
              <a:rPr lang="en-US" dirty="0"/>
              <a:t>Pregnancy</a:t>
            </a:r>
          </a:p>
          <a:p>
            <a:pPr lvl="3"/>
            <a:r>
              <a:rPr lang="en-US" dirty="0" smtClean="0"/>
              <a:t>Lactation</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4278559940"/>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dirty="0" smtClean="0"/>
              <a:t>Hypertension</a:t>
            </a:r>
            <a:endParaRPr lang="en-US" dirty="0"/>
          </a:p>
        </p:txBody>
      </p:sp>
      <p:sp>
        <p:nvSpPr>
          <p:cNvPr id="23554" name="Rectangle 3"/>
          <p:cNvSpPr>
            <a:spLocks noGrp="1" noChangeArrowheads="1"/>
          </p:cNvSpPr>
          <p:nvPr>
            <p:ph type="body" idx="1"/>
          </p:nvPr>
        </p:nvSpPr>
        <p:spPr/>
        <p:txBody>
          <a:bodyPr/>
          <a:lstStyle/>
          <a:p>
            <a:r>
              <a:rPr lang="en-US" dirty="0" smtClean="0"/>
              <a:t>Antihypertensive Agents</a:t>
            </a:r>
          </a:p>
          <a:p>
            <a:pPr lvl="1"/>
            <a:r>
              <a:rPr lang="en-US" dirty="0"/>
              <a:t>Angiotensin II Receptor </a:t>
            </a:r>
            <a:r>
              <a:rPr lang="en-US" dirty="0" smtClean="0"/>
              <a:t>Blockers</a:t>
            </a:r>
          </a:p>
          <a:p>
            <a:pPr lvl="2"/>
            <a:r>
              <a:rPr lang="en-US" dirty="0"/>
              <a:t>Interactions   </a:t>
            </a:r>
          </a:p>
          <a:p>
            <a:pPr lvl="3"/>
            <a:r>
              <a:rPr lang="en-US" dirty="0" err="1"/>
              <a:t>Amiodarone</a:t>
            </a:r>
            <a:endParaRPr lang="en-US" dirty="0"/>
          </a:p>
          <a:p>
            <a:pPr lvl="3"/>
            <a:r>
              <a:rPr lang="en-US" dirty="0"/>
              <a:t>Beta-blockers</a:t>
            </a:r>
          </a:p>
          <a:p>
            <a:pPr lvl="2"/>
            <a:r>
              <a:rPr lang="en-US" dirty="0"/>
              <a:t>Report dizziness.</a:t>
            </a:r>
          </a:p>
          <a:p>
            <a:pPr lvl="3"/>
            <a:r>
              <a:rPr lang="en-US" dirty="0"/>
              <a:t>Especially when making position changes</a:t>
            </a:r>
          </a:p>
          <a:p>
            <a:pPr lvl="2"/>
            <a:r>
              <a:rPr lang="en-US" dirty="0"/>
              <a:t>Immediately report pregnancy to physician.</a:t>
            </a:r>
          </a:p>
          <a:p>
            <a:pPr lvl="2"/>
            <a:r>
              <a:rPr lang="en-US" dirty="0"/>
              <a:t>Avoid breastfeeding.</a:t>
            </a:r>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1134588244"/>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dirty="0" smtClean="0"/>
              <a:t>Hypertension</a:t>
            </a:r>
            <a:endParaRPr lang="en-US" dirty="0"/>
          </a:p>
        </p:txBody>
      </p:sp>
      <p:sp>
        <p:nvSpPr>
          <p:cNvPr id="23554" name="Rectangle 3"/>
          <p:cNvSpPr>
            <a:spLocks noGrp="1" noChangeArrowheads="1"/>
          </p:cNvSpPr>
          <p:nvPr>
            <p:ph type="body" idx="1"/>
          </p:nvPr>
        </p:nvSpPr>
        <p:spPr/>
        <p:txBody>
          <a:bodyPr/>
          <a:lstStyle/>
          <a:p>
            <a:r>
              <a:rPr lang="en-US" dirty="0" smtClean="0"/>
              <a:t>Antihypertensive Agents</a:t>
            </a:r>
          </a:p>
          <a:p>
            <a:pPr lvl="1"/>
            <a:r>
              <a:rPr lang="en-US" dirty="0"/>
              <a:t>Angiotensin-Converting Enzyme </a:t>
            </a:r>
            <a:r>
              <a:rPr lang="en-US" dirty="0" smtClean="0"/>
              <a:t>Inhibitors</a:t>
            </a:r>
          </a:p>
          <a:p>
            <a:pPr lvl="2"/>
            <a:r>
              <a:rPr lang="en-US" dirty="0"/>
              <a:t>Lower blood volume and BP </a:t>
            </a:r>
          </a:p>
          <a:p>
            <a:pPr lvl="3"/>
            <a:r>
              <a:rPr lang="en-US" dirty="0"/>
              <a:t>By affecting the renin-angiotensin system</a:t>
            </a:r>
          </a:p>
          <a:p>
            <a:pPr lvl="2"/>
            <a:r>
              <a:rPr lang="en-US" dirty="0"/>
              <a:t>Very popular for severe hypertension</a:t>
            </a:r>
          </a:p>
          <a:p>
            <a:pPr lvl="2"/>
            <a:r>
              <a:rPr lang="en-US" dirty="0"/>
              <a:t>Becoming drugs of choice for primary hypertension</a:t>
            </a:r>
          </a:p>
          <a:p>
            <a:pPr lvl="2"/>
            <a:r>
              <a:rPr lang="en-US" dirty="0"/>
              <a:t>Also used for </a:t>
            </a:r>
            <a:r>
              <a:rPr lang="en-US" dirty="0" smtClean="0"/>
              <a:t>CHF</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542027041"/>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dirty="0" smtClean="0"/>
              <a:t>Hypertension</a:t>
            </a:r>
            <a:endParaRPr lang="en-US" dirty="0"/>
          </a:p>
        </p:txBody>
      </p:sp>
      <p:sp>
        <p:nvSpPr>
          <p:cNvPr id="23554" name="Rectangle 3"/>
          <p:cNvSpPr>
            <a:spLocks noGrp="1" noChangeArrowheads="1"/>
          </p:cNvSpPr>
          <p:nvPr>
            <p:ph type="body" idx="1"/>
          </p:nvPr>
        </p:nvSpPr>
        <p:spPr/>
        <p:txBody>
          <a:bodyPr/>
          <a:lstStyle/>
          <a:p>
            <a:r>
              <a:rPr lang="en-US" dirty="0" smtClean="0"/>
              <a:t>Antihypertensive Agents</a:t>
            </a:r>
          </a:p>
          <a:p>
            <a:pPr lvl="1"/>
            <a:r>
              <a:rPr lang="en-US" dirty="0"/>
              <a:t>Angiotensin-Converting Enzyme </a:t>
            </a:r>
            <a:r>
              <a:rPr lang="en-US" dirty="0" smtClean="0"/>
              <a:t>Inhibitors</a:t>
            </a:r>
          </a:p>
          <a:p>
            <a:pPr lvl="2"/>
            <a:r>
              <a:rPr lang="en-US" dirty="0"/>
              <a:t>Adverse effects (rare, but can be life threatening)   </a:t>
            </a:r>
          </a:p>
          <a:p>
            <a:pPr lvl="3"/>
            <a:r>
              <a:rPr lang="en-US" dirty="0"/>
              <a:t>Loss of taste</a:t>
            </a:r>
          </a:p>
          <a:p>
            <a:pPr lvl="3"/>
            <a:r>
              <a:rPr lang="en-US" dirty="0"/>
              <a:t>Photosensitivity</a:t>
            </a:r>
          </a:p>
          <a:p>
            <a:pPr lvl="3"/>
            <a:r>
              <a:rPr lang="en-US" dirty="0"/>
              <a:t>Severe hypotension</a:t>
            </a:r>
          </a:p>
          <a:p>
            <a:pPr lvl="3"/>
            <a:r>
              <a:rPr lang="en-US" dirty="0"/>
              <a:t>Hyperkalemia</a:t>
            </a:r>
          </a:p>
          <a:p>
            <a:pPr lvl="3"/>
            <a:r>
              <a:rPr lang="en-US" dirty="0"/>
              <a:t>Renal impairment</a:t>
            </a:r>
          </a:p>
          <a:p>
            <a:pPr lvl="3"/>
            <a:r>
              <a:rPr lang="en-US" dirty="0"/>
              <a:t>Blood </a:t>
            </a:r>
            <a:r>
              <a:rPr lang="en-US" dirty="0" err="1"/>
              <a:t>dyscrasias</a:t>
            </a:r>
            <a:endParaRPr lang="en-US" dirty="0"/>
          </a:p>
          <a:p>
            <a:pPr lvl="3"/>
            <a:r>
              <a:rPr lang="en-US" dirty="0"/>
              <a:t>Dizziness</a:t>
            </a:r>
          </a:p>
          <a:p>
            <a:pPr lvl="3"/>
            <a:r>
              <a:rPr lang="en-US" dirty="0" smtClean="0"/>
              <a:t>Angioedema</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64421587"/>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dirty="0" smtClean="0"/>
              <a:t>Hypertension</a:t>
            </a:r>
            <a:endParaRPr lang="en-US" dirty="0"/>
          </a:p>
        </p:txBody>
      </p:sp>
      <p:sp>
        <p:nvSpPr>
          <p:cNvPr id="23554" name="Rectangle 3"/>
          <p:cNvSpPr>
            <a:spLocks noGrp="1" noChangeArrowheads="1"/>
          </p:cNvSpPr>
          <p:nvPr>
            <p:ph type="body" idx="1"/>
          </p:nvPr>
        </p:nvSpPr>
        <p:spPr/>
        <p:txBody>
          <a:bodyPr/>
          <a:lstStyle/>
          <a:p>
            <a:r>
              <a:rPr lang="en-US" dirty="0" smtClean="0"/>
              <a:t>Antihypertensive Agents</a:t>
            </a:r>
          </a:p>
          <a:p>
            <a:pPr lvl="1"/>
            <a:r>
              <a:rPr lang="en-US" dirty="0"/>
              <a:t>Angiotensin-Converting Enzyme </a:t>
            </a:r>
            <a:r>
              <a:rPr lang="en-US" dirty="0" smtClean="0"/>
              <a:t>Inhibitors</a:t>
            </a:r>
          </a:p>
          <a:p>
            <a:pPr lvl="2"/>
            <a:r>
              <a:rPr lang="en-US" dirty="0"/>
              <a:t>Contraindications   </a:t>
            </a:r>
          </a:p>
          <a:p>
            <a:pPr lvl="3"/>
            <a:r>
              <a:rPr lang="en-US" dirty="0"/>
              <a:t>Angioedema</a:t>
            </a:r>
          </a:p>
          <a:p>
            <a:pPr lvl="3"/>
            <a:r>
              <a:rPr lang="en-US" dirty="0"/>
              <a:t>Pregnancy</a:t>
            </a:r>
          </a:p>
          <a:p>
            <a:pPr lvl="3"/>
            <a:r>
              <a:rPr lang="en-US" dirty="0"/>
              <a:t>Renal impairment</a:t>
            </a:r>
          </a:p>
          <a:p>
            <a:pPr lvl="3"/>
            <a:r>
              <a:rPr lang="en-US" dirty="0"/>
              <a:t>Scleroderma</a:t>
            </a:r>
          </a:p>
          <a:p>
            <a:pPr lvl="3"/>
            <a:r>
              <a:rPr lang="en-US" dirty="0"/>
              <a:t>Lupus</a:t>
            </a:r>
          </a:p>
          <a:p>
            <a:pPr lvl="3"/>
            <a:r>
              <a:rPr lang="en-US" dirty="0" smtClean="0"/>
              <a:t>Hypersensitivity</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490245843"/>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dirty="0" smtClean="0"/>
              <a:t>Hypertension</a:t>
            </a:r>
            <a:endParaRPr lang="en-US" dirty="0"/>
          </a:p>
        </p:txBody>
      </p:sp>
      <p:sp>
        <p:nvSpPr>
          <p:cNvPr id="23554" name="Rectangle 3"/>
          <p:cNvSpPr>
            <a:spLocks noGrp="1" noChangeArrowheads="1"/>
          </p:cNvSpPr>
          <p:nvPr>
            <p:ph type="body" idx="1"/>
          </p:nvPr>
        </p:nvSpPr>
        <p:spPr/>
        <p:txBody>
          <a:bodyPr/>
          <a:lstStyle/>
          <a:p>
            <a:r>
              <a:rPr lang="en-US" dirty="0" smtClean="0"/>
              <a:t>Antihypertensive Agents</a:t>
            </a:r>
          </a:p>
          <a:p>
            <a:pPr lvl="1"/>
            <a:r>
              <a:rPr lang="en-US" dirty="0"/>
              <a:t>Angiotensin-Converting Enzyme </a:t>
            </a:r>
            <a:r>
              <a:rPr lang="en-US" dirty="0" smtClean="0"/>
              <a:t>Inhibitors</a:t>
            </a:r>
          </a:p>
          <a:p>
            <a:pPr lvl="2"/>
            <a:r>
              <a:rPr lang="en-US" dirty="0"/>
              <a:t>Interactions   </a:t>
            </a:r>
          </a:p>
          <a:p>
            <a:pPr lvl="3"/>
            <a:r>
              <a:rPr lang="en-US" dirty="0"/>
              <a:t>Potassium-sparing diuretics</a:t>
            </a:r>
          </a:p>
          <a:p>
            <a:pPr lvl="3"/>
            <a:r>
              <a:rPr lang="en-US" dirty="0"/>
              <a:t>Aspirin</a:t>
            </a:r>
          </a:p>
          <a:p>
            <a:pPr lvl="3"/>
            <a:r>
              <a:rPr lang="en-US" dirty="0"/>
              <a:t>Other NSAIDs</a:t>
            </a:r>
          </a:p>
          <a:p>
            <a:pPr lvl="3"/>
            <a:r>
              <a:rPr lang="en-US" dirty="0" smtClean="0"/>
              <a:t>Lithium</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540270311"/>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dirty="0" smtClean="0"/>
              <a:t>Hypertension</a:t>
            </a:r>
            <a:endParaRPr lang="en-US" dirty="0"/>
          </a:p>
        </p:txBody>
      </p:sp>
      <p:sp>
        <p:nvSpPr>
          <p:cNvPr id="23554" name="Rectangle 3"/>
          <p:cNvSpPr>
            <a:spLocks noGrp="1" noChangeArrowheads="1"/>
          </p:cNvSpPr>
          <p:nvPr>
            <p:ph type="body" idx="1"/>
          </p:nvPr>
        </p:nvSpPr>
        <p:spPr/>
        <p:txBody>
          <a:bodyPr/>
          <a:lstStyle/>
          <a:p>
            <a:r>
              <a:rPr lang="en-US" dirty="0" smtClean="0"/>
              <a:t>Antihypertensive Agents</a:t>
            </a:r>
          </a:p>
          <a:p>
            <a:pPr lvl="1"/>
            <a:r>
              <a:rPr lang="en-US" dirty="0"/>
              <a:t>Angiotensin-Converting Enzyme </a:t>
            </a:r>
            <a:r>
              <a:rPr lang="en-US" dirty="0" smtClean="0"/>
              <a:t>Inhibitors</a:t>
            </a:r>
          </a:p>
          <a:p>
            <a:pPr lvl="2"/>
            <a:r>
              <a:rPr lang="en-US" dirty="0"/>
              <a:t>Patients must consult physician if vomiting or diarrhea occurs.</a:t>
            </a:r>
          </a:p>
          <a:p>
            <a:pPr lvl="2"/>
            <a:r>
              <a:rPr lang="en-US" dirty="0"/>
              <a:t>Use OTC drugs only with physician approval.</a:t>
            </a:r>
          </a:p>
          <a:p>
            <a:pPr lvl="2"/>
            <a:r>
              <a:rPr lang="en-US" dirty="0"/>
              <a:t>Inform surgeons or dentists when taking these.</a:t>
            </a:r>
          </a:p>
        </p:txBody>
      </p:sp>
    </p:spTree>
    <p:extLst>
      <p:ext uri="{BB962C8B-B14F-4D97-AF65-F5344CB8AC3E}">
        <p14:creationId xmlns:p14="http://schemas.microsoft.com/office/powerpoint/2010/main" val="3484170121"/>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title"/>
          </p:nvPr>
        </p:nvSpPr>
        <p:spPr/>
        <p:txBody>
          <a:bodyPr/>
          <a:lstStyle/>
          <a:p>
            <a:r>
              <a:rPr lang="en-US" b="1" smtClean="0"/>
              <a:t>Figure 28-2</a:t>
            </a:r>
            <a:r>
              <a:rPr lang="en-US" smtClean="0"/>
              <a:t>   The renin–angiotensin system.</a:t>
            </a:r>
            <a:endParaRPr lang="en-US" i="1"/>
          </a:p>
        </p:txBody>
      </p:sp>
      <p:pic>
        <p:nvPicPr>
          <p:cNvPr id="4" name="Picture 3" descr="A diagram of the renin-angiotensin system. Changing fluid volume causes the kidney to release renin. The release of renin then initiates a series of reactions leading to the production of angiotensin 1 in the liver and angiotensin 2 in the lungs.  Angiotensin 2 triggers vasoconstriction in the arterioles.  In response to the increased pressure caused by vasoconstriction, baroreceptors in the walls of the blood vessels signal the vasomotor center of the medulla. The vasomotor center then triggers the release of norepinephrine to the arterioles, thereby adjusting the level of vasoconstriction or vasodilation toward equilibrium. As part of this balancing process, the hypothalamus sends Ay D H to the kidney, leading to the retention of water. Similarly, the kidney receives aldosterone from the adrenal gland in response to changes in blood sodium content. The adrenal gland also produces epinephrine and norepinephrine, which impact the actions of the vessel walls."/>
          <p:cNvPicPr>
            <a:picLocks noChangeAspect="1"/>
          </p:cNvPicPr>
          <p:nvPr/>
        </p:nvPicPr>
        <p:blipFill>
          <a:blip r:embed="rId3"/>
          <a:stretch>
            <a:fillRect/>
          </a:stretch>
        </p:blipFill>
        <p:spPr>
          <a:xfrm>
            <a:off x="2184399" y="304800"/>
            <a:ext cx="4749801" cy="5486400"/>
          </a:xfrm>
          <a:prstGeom prst="rect">
            <a:avLst/>
          </a:prstGeom>
        </p:spPr>
      </p:pic>
    </p:spTree>
    <p:extLst>
      <p:ext uri="{BB962C8B-B14F-4D97-AF65-F5344CB8AC3E}">
        <p14:creationId xmlns:p14="http://schemas.microsoft.com/office/powerpoint/2010/main" val="3971717781"/>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dirty="0" smtClean="0"/>
              <a:t>Hypertension</a:t>
            </a:r>
            <a:endParaRPr lang="en-US" dirty="0"/>
          </a:p>
        </p:txBody>
      </p:sp>
      <p:sp>
        <p:nvSpPr>
          <p:cNvPr id="23554" name="Rectangle 3"/>
          <p:cNvSpPr>
            <a:spLocks noGrp="1" noChangeArrowheads="1"/>
          </p:cNvSpPr>
          <p:nvPr>
            <p:ph type="body" idx="1"/>
          </p:nvPr>
        </p:nvSpPr>
        <p:spPr/>
        <p:txBody>
          <a:bodyPr/>
          <a:lstStyle/>
          <a:p>
            <a:r>
              <a:rPr lang="en-US" dirty="0" smtClean="0"/>
              <a:t>Antihypertensive Agents</a:t>
            </a:r>
          </a:p>
          <a:p>
            <a:pPr lvl="1"/>
            <a:r>
              <a:rPr lang="en-US" dirty="0" smtClean="0"/>
              <a:t>Vasodilators</a:t>
            </a:r>
          </a:p>
          <a:p>
            <a:pPr lvl="2"/>
            <a:r>
              <a:rPr lang="en-US" dirty="0"/>
              <a:t>Produce direct relaxation of vascular smooth muscle</a:t>
            </a:r>
          </a:p>
          <a:p>
            <a:pPr lvl="3"/>
            <a:r>
              <a:rPr lang="en-US" dirty="0"/>
              <a:t>Resulting in vasodilation</a:t>
            </a:r>
          </a:p>
          <a:p>
            <a:pPr lvl="2"/>
            <a:r>
              <a:rPr lang="en-US" dirty="0"/>
              <a:t>Used with beta-blockers and diuretics </a:t>
            </a:r>
          </a:p>
          <a:p>
            <a:pPr lvl="3"/>
            <a:r>
              <a:rPr lang="en-US" dirty="0"/>
              <a:t>To treat </a:t>
            </a:r>
            <a:r>
              <a:rPr lang="en-US" dirty="0" smtClean="0"/>
              <a:t>hypertension</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1188652646"/>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dirty="0" smtClean="0"/>
              <a:t>Hypertension</a:t>
            </a:r>
            <a:endParaRPr lang="en-US" dirty="0"/>
          </a:p>
        </p:txBody>
      </p:sp>
      <p:sp>
        <p:nvSpPr>
          <p:cNvPr id="23554" name="Rectangle 3"/>
          <p:cNvSpPr>
            <a:spLocks noGrp="1" noChangeArrowheads="1"/>
          </p:cNvSpPr>
          <p:nvPr>
            <p:ph type="body" idx="1"/>
          </p:nvPr>
        </p:nvSpPr>
        <p:spPr/>
        <p:txBody>
          <a:bodyPr/>
          <a:lstStyle/>
          <a:p>
            <a:r>
              <a:rPr lang="en-US" dirty="0" smtClean="0"/>
              <a:t>Antihypertensive Agents</a:t>
            </a:r>
          </a:p>
          <a:p>
            <a:pPr lvl="1"/>
            <a:r>
              <a:rPr lang="en-US" dirty="0" smtClean="0"/>
              <a:t>Vasodilators</a:t>
            </a:r>
          </a:p>
          <a:p>
            <a:pPr lvl="2"/>
            <a:r>
              <a:rPr lang="en-US" dirty="0"/>
              <a:t>Adverse effects   </a:t>
            </a:r>
          </a:p>
          <a:p>
            <a:pPr lvl="3"/>
            <a:r>
              <a:rPr lang="en-US" dirty="0"/>
              <a:t>Headache</a:t>
            </a:r>
          </a:p>
          <a:p>
            <a:pPr lvl="3"/>
            <a:r>
              <a:rPr lang="en-US" dirty="0"/>
              <a:t>Dizziness</a:t>
            </a:r>
          </a:p>
          <a:p>
            <a:pPr lvl="3"/>
            <a:r>
              <a:rPr lang="en-US" dirty="0"/>
              <a:t>Tachycardia</a:t>
            </a:r>
          </a:p>
          <a:p>
            <a:pPr lvl="3"/>
            <a:r>
              <a:rPr lang="en-US" dirty="0"/>
              <a:t>Nausea and vomiting</a:t>
            </a:r>
          </a:p>
          <a:p>
            <a:pPr lvl="3"/>
            <a:r>
              <a:rPr lang="en-US" dirty="0" smtClean="0"/>
              <a:t>Insomnia</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794891989"/>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dirty="0" smtClean="0"/>
              <a:t>Hypertension</a:t>
            </a:r>
            <a:endParaRPr lang="en-US" dirty="0"/>
          </a:p>
        </p:txBody>
      </p:sp>
      <p:sp>
        <p:nvSpPr>
          <p:cNvPr id="23554" name="Rectangle 3"/>
          <p:cNvSpPr>
            <a:spLocks noGrp="1" noChangeArrowheads="1"/>
          </p:cNvSpPr>
          <p:nvPr>
            <p:ph type="body" idx="1"/>
          </p:nvPr>
        </p:nvSpPr>
        <p:spPr/>
        <p:txBody>
          <a:bodyPr/>
          <a:lstStyle/>
          <a:p>
            <a:r>
              <a:rPr lang="en-US" dirty="0" smtClean="0"/>
              <a:t>Antihypertensive Agents</a:t>
            </a:r>
          </a:p>
          <a:p>
            <a:pPr lvl="1"/>
            <a:r>
              <a:rPr lang="en-US" dirty="0" smtClean="0"/>
              <a:t>Vasodilators</a:t>
            </a:r>
          </a:p>
          <a:p>
            <a:pPr lvl="2"/>
            <a:r>
              <a:rPr lang="en-US" dirty="0"/>
              <a:t>Adverse effects   </a:t>
            </a:r>
          </a:p>
          <a:p>
            <a:pPr lvl="3"/>
            <a:r>
              <a:rPr lang="en-US" dirty="0"/>
              <a:t>Nervousness</a:t>
            </a:r>
          </a:p>
          <a:p>
            <a:pPr lvl="3"/>
            <a:r>
              <a:rPr lang="en-US" dirty="0"/>
              <a:t>Cutaneous flush</a:t>
            </a:r>
          </a:p>
          <a:p>
            <a:pPr lvl="3"/>
            <a:r>
              <a:rPr lang="en-US" dirty="0"/>
              <a:t>Postural hypotension</a:t>
            </a:r>
          </a:p>
          <a:p>
            <a:pPr lvl="3"/>
            <a:r>
              <a:rPr lang="en-US" dirty="0" err="1"/>
              <a:t>Bradycardia</a:t>
            </a:r>
            <a:endParaRPr lang="en-US" dirty="0"/>
          </a:p>
          <a:p>
            <a:pPr lvl="3"/>
            <a:r>
              <a:rPr lang="en-US" dirty="0"/>
              <a:t>Heart </a:t>
            </a:r>
            <a:r>
              <a:rPr lang="en-US" dirty="0" smtClean="0"/>
              <a:t>failure</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113213736"/>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dirty="0" smtClean="0"/>
              <a:t>Hypertension</a:t>
            </a:r>
            <a:endParaRPr lang="en-US" dirty="0"/>
          </a:p>
        </p:txBody>
      </p:sp>
      <p:sp>
        <p:nvSpPr>
          <p:cNvPr id="23554" name="Rectangle 3"/>
          <p:cNvSpPr>
            <a:spLocks noGrp="1" noChangeArrowheads="1"/>
          </p:cNvSpPr>
          <p:nvPr>
            <p:ph type="body" idx="1"/>
          </p:nvPr>
        </p:nvSpPr>
        <p:spPr/>
        <p:txBody>
          <a:bodyPr/>
          <a:lstStyle/>
          <a:p>
            <a:r>
              <a:rPr lang="en-US" dirty="0" smtClean="0"/>
              <a:t>Antihypertensive Agents</a:t>
            </a:r>
          </a:p>
          <a:p>
            <a:pPr lvl="1"/>
            <a:r>
              <a:rPr lang="en-US" dirty="0" smtClean="0"/>
              <a:t>Vasodilators</a:t>
            </a:r>
          </a:p>
          <a:p>
            <a:pPr lvl="2"/>
            <a:r>
              <a:rPr lang="en-US" dirty="0"/>
              <a:t>Contraindications   </a:t>
            </a:r>
          </a:p>
          <a:p>
            <a:pPr lvl="3"/>
            <a:r>
              <a:rPr lang="en-US" dirty="0"/>
              <a:t>Hypersensitivity</a:t>
            </a:r>
          </a:p>
          <a:p>
            <a:pPr lvl="3"/>
            <a:r>
              <a:rPr lang="en-US" dirty="0"/>
              <a:t>Coronary artery disease</a:t>
            </a:r>
          </a:p>
          <a:p>
            <a:pPr lvl="3"/>
            <a:r>
              <a:rPr lang="en-US" dirty="0"/>
              <a:t>Rheumatic heart disease</a:t>
            </a:r>
          </a:p>
          <a:p>
            <a:pPr lvl="3"/>
            <a:r>
              <a:rPr lang="en-US" dirty="0"/>
              <a:t>MI</a:t>
            </a:r>
          </a:p>
          <a:p>
            <a:pPr lvl="2"/>
            <a:r>
              <a:rPr lang="en-US" dirty="0"/>
              <a:t>Interactions   </a:t>
            </a:r>
          </a:p>
          <a:p>
            <a:pPr lvl="3"/>
            <a:r>
              <a:rPr lang="en-US" dirty="0"/>
              <a:t>Beta-blockers</a:t>
            </a:r>
          </a:p>
          <a:p>
            <a:pPr lvl="3"/>
            <a:r>
              <a:rPr lang="en-US" dirty="0"/>
              <a:t>Epinephrine</a:t>
            </a:r>
          </a:p>
          <a:p>
            <a:pPr lvl="3"/>
            <a:r>
              <a:rPr lang="en-US" dirty="0"/>
              <a:t>Norepinephrine</a:t>
            </a:r>
          </a:p>
          <a:p>
            <a:pPr lvl="3"/>
            <a:r>
              <a:rPr lang="en-US" dirty="0" err="1" smtClean="0"/>
              <a:t>Guanethidine</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223413284"/>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dirty="0" smtClean="0"/>
              <a:t>Hypertension</a:t>
            </a:r>
            <a:endParaRPr lang="en-US" dirty="0"/>
          </a:p>
        </p:txBody>
      </p:sp>
      <p:sp>
        <p:nvSpPr>
          <p:cNvPr id="23554" name="Rectangle 3"/>
          <p:cNvSpPr>
            <a:spLocks noGrp="1" noChangeArrowheads="1"/>
          </p:cNvSpPr>
          <p:nvPr>
            <p:ph type="body" idx="1"/>
          </p:nvPr>
        </p:nvSpPr>
        <p:spPr/>
        <p:txBody>
          <a:bodyPr/>
          <a:lstStyle/>
          <a:p>
            <a:r>
              <a:rPr lang="en-US" dirty="0" smtClean="0"/>
              <a:t>Antihypertensive Agents</a:t>
            </a:r>
          </a:p>
          <a:p>
            <a:pPr lvl="1"/>
            <a:r>
              <a:rPr lang="en-US" dirty="0" smtClean="0"/>
              <a:t>Vasodilators</a:t>
            </a:r>
          </a:p>
          <a:p>
            <a:pPr lvl="2"/>
            <a:r>
              <a:rPr lang="en-US" dirty="0"/>
              <a:t>Monitor weight.</a:t>
            </a:r>
          </a:p>
          <a:p>
            <a:pPr lvl="2"/>
            <a:r>
              <a:rPr lang="en-US" dirty="0"/>
              <a:t>Check for edema.</a:t>
            </a:r>
          </a:p>
          <a:p>
            <a:pPr lvl="2"/>
            <a:r>
              <a:rPr lang="en-US" dirty="0"/>
              <a:t>Make position changes slowly.</a:t>
            </a:r>
          </a:p>
          <a:p>
            <a:pPr lvl="2"/>
            <a:r>
              <a:rPr lang="en-US" dirty="0"/>
              <a:t>Avoid standing still.</a:t>
            </a:r>
          </a:p>
          <a:p>
            <a:pPr lvl="2"/>
            <a:r>
              <a:rPr lang="en-US" dirty="0"/>
              <a:t>No excessive alcohol, driving, and other hazardous activities, until drug response is known.</a:t>
            </a:r>
          </a:p>
          <a:p>
            <a:pPr lvl="2"/>
            <a:r>
              <a:rPr lang="en-US" dirty="0"/>
              <a:t>No breastfeeding</a:t>
            </a:r>
          </a:p>
        </p:txBody>
      </p:sp>
    </p:spTree>
    <p:extLst>
      <p:ext uri="{BB962C8B-B14F-4D97-AF65-F5344CB8AC3E}">
        <p14:creationId xmlns:p14="http://schemas.microsoft.com/office/powerpoint/2010/main" val="195131872"/>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theme/theme1.xml><?xml version="1.0" encoding="utf-8"?>
<a:theme xmlns:a="http://schemas.openxmlformats.org/drawingml/2006/main" name="508 Lecture">
  <a:themeElements>
    <a:clrScheme name="Custom 7">
      <a:dk1>
        <a:sysClr val="windowText" lastClr="000000"/>
      </a:dk1>
      <a:lt1>
        <a:sysClr val="window" lastClr="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000" dirty="0" err="1" smtClean="0"/>
        </a:defPPr>
      </a:lstStyle>
    </a:txDef>
  </a:objectDefaults>
  <a:extraClrScheme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2480</TotalTime>
  <Words>2519</Words>
  <Application>Microsoft Office PowerPoint</Application>
  <PresentationFormat>On-screen Show (4:3)</PresentationFormat>
  <Paragraphs>850</Paragraphs>
  <Slides>60</Slides>
  <Notes>54</Notes>
  <HiddenSlides>0</HiddenSlides>
  <MMClips>0</MMClips>
  <ScaleCrop>false</ScaleCrop>
  <HeadingPairs>
    <vt:vector size="4" baseType="variant">
      <vt:variant>
        <vt:lpstr>Theme</vt:lpstr>
      </vt:variant>
      <vt:variant>
        <vt:i4>1</vt:i4>
      </vt:variant>
      <vt:variant>
        <vt:lpstr>Slide Titles</vt:lpstr>
      </vt:variant>
      <vt:variant>
        <vt:i4>60</vt:i4>
      </vt:variant>
    </vt:vector>
  </HeadingPairs>
  <TitlesOfParts>
    <vt:vector size="61" baseType="lpstr">
      <vt:lpstr>508 Lecture</vt:lpstr>
      <vt:lpstr>Focus on Pharmacology: Essentials for Health Professionals Third Edition</vt:lpstr>
      <vt:lpstr>Introduction</vt:lpstr>
      <vt:lpstr>Introduction</vt:lpstr>
      <vt:lpstr>The Vascular System</vt:lpstr>
      <vt:lpstr>The Vascular System</vt:lpstr>
      <vt:lpstr>The Vascular System</vt:lpstr>
      <vt:lpstr>Regulation of BP</vt:lpstr>
      <vt:lpstr>Figure 28-1   The structure of an artery, showing the outer protective layer, muscle layer, elastic layer, and inner lining. © Dorling Kindersley.</vt:lpstr>
      <vt:lpstr>Hypertension</vt:lpstr>
      <vt:lpstr>Hypertension</vt:lpstr>
      <vt:lpstr>Table 28-1 Classification of Blood Pressure in Adults</vt:lpstr>
      <vt:lpstr>Hypertension</vt:lpstr>
      <vt:lpstr>Hypertension</vt:lpstr>
      <vt:lpstr>Table 28-2 Most Commonly Prescribed Antihypertensive Agents</vt:lpstr>
      <vt:lpstr>Table 28-2 Most Commonly Prescribed Antihypertensive Agents</vt:lpstr>
      <vt:lpstr>Table 28-2 Most Commonly Prescribed Antihypertensive Agents</vt:lpstr>
      <vt:lpstr>Table 28-2 Most Commonly Prescribed Antihypertensive Agents</vt:lpstr>
      <vt:lpstr>Table 28-2 Most Commonly Prescribed Antihypertensive Agents</vt:lpstr>
      <vt:lpstr>Table 28-2 Most Commonly Prescribed Antihypertensive Agents</vt:lpstr>
      <vt:lpstr>Table 28-2 Most Commonly Prescribed Antihypertensive Agents</vt:lpstr>
      <vt:lpstr>Table 28-2 Most Commonly Prescribed Antihypertensive Agents</vt:lpstr>
      <vt:lpstr>Table 28-2 Most Commonly Prescribed Antihypertensive Agents</vt:lpstr>
      <vt:lpstr>Table 28-2 Most Commonly Prescribed Antihypertensive Agents</vt:lpstr>
      <vt:lpstr>Table 28-2 Most Commonly Prescribed Antihypertensive Agents</vt:lpstr>
      <vt:lpstr>Table 28-2 Most Commonly Prescribed Antihypertensive Agents</vt:lpstr>
      <vt:lpstr>Table 28-2 Most Commonly Prescribed Antihypertensive Agents</vt:lpstr>
      <vt:lpstr>Hypertension</vt:lpstr>
      <vt:lpstr>Hypertension</vt:lpstr>
      <vt:lpstr>Hypertension</vt:lpstr>
      <vt:lpstr>Hypertension</vt:lpstr>
      <vt:lpstr>Hypertension</vt:lpstr>
      <vt:lpstr>Hypertension</vt:lpstr>
      <vt:lpstr>Hypertension</vt:lpstr>
      <vt:lpstr>Hypertension</vt:lpstr>
      <vt:lpstr>Hypertension</vt:lpstr>
      <vt:lpstr>Hypertension</vt:lpstr>
      <vt:lpstr>Hypertension</vt:lpstr>
      <vt:lpstr>Hypertension</vt:lpstr>
      <vt:lpstr>Hypertension</vt:lpstr>
      <vt:lpstr>Hypertension</vt:lpstr>
      <vt:lpstr>Hypertension</vt:lpstr>
      <vt:lpstr>Hypertension</vt:lpstr>
      <vt:lpstr>Hypertension</vt:lpstr>
      <vt:lpstr>Hypertension</vt:lpstr>
      <vt:lpstr>Hypertension</vt:lpstr>
      <vt:lpstr>Hypertension</vt:lpstr>
      <vt:lpstr>Hypertension</vt:lpstr>
      <vt:lpstr>Hypertension</vt:lpstr>
      <vt:lpstr>Hypertension</vt:lpstr>
      <vt:lpstr>Hypertension</vt:lpstr>
      <vt:lpstr>Hypertension</vt:lpstr>
      <vt:lpstr>Hypertension</vt:lpstr>
      <vt:lpstr>Hypertension</vt:lpstr>
      <vt:lpstr>Hypertension</vt:lpstr>
      <vt:lpstr>Figure 28-2   The renin–angiotensin system.</vt:lpstr>
      <vt:lpstr>Hypertension</vt:lpstr>
      <vt:lpstr>Hypertension</vt:lpstr>
      <vt:lpstr>Hypertension</vt:lpstr>
      <vt:lpstr>Hypertension</vt:lpstr>
      <vt:lpstr>Hypertension</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Focus on Pharmacology: Essentials for Health Professionals, 3e</dc:title>
  <dc:creator>Jahangir Moini</dc:creator>
  <cp:lastModifiedBy>Kavita Saini</cp:lastModifiedBy>
  <cp:revision>191</cp:revision>
  <dcterms:created xsi:type="dcterms:W3CDTF">2017-04-19T15:43:39Z</dcterms:created>
  <dcterms:modified xsi:type="dcterms:W3CDTF">2018-10-09T15:17:02Z</dcterms:modified>
</cp:coreProperties>
</file>